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8"/>
  </p:notesMasterIdLst>
  <p:sldIdLst>
    <p:sldId id="551" r:id="rId2"/>
    <p:sldId id="257" r:id="rId3"/>
    <p:sldId id="538" r:id="rId4"/>
    <p:sldId id="541" r:id="rId5"/>
    <p:sldId id="546" r:id="rId6"/>
    <p:sldId id="547" r:id="rId7"/>
  </p:sldIdLst>
  <p:sldSz cx="18288000" cy="10287000"/>
  <p:notesSz cx="6858000" cy="9144000"/>
  <p:embeddedFontLst>
    <p:embeddedFont>
      <p:font typeface="Arial Bold" panose="020B0704020202020204" pitchFamily="34" charset="0"/>
      <p:bold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E5E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0C1225-9807-D01B-AE69-B11AD82E9D3D}" v="18" dt="2025-03-03T17:29:56.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9" d="100"/>
          <a:sy n="39" d="100"/>
        </p:scale>
        <p:origin x="94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1.fntdata"/><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F3F766-E01D-4FCF-B1B1-B11E483AC515}" type="datetimeFigureOut">
              <a:rPr lang="en-US" smtClean="0"/>
              <a:t>3/4/2025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362F0-43E4-4BC5-AABC-C079B3B8C9C4}" type="slidenum">
              <a:rPr lang="en-US" smtClean="0"/>
              <a:t>‹#›</a:t>
            </a:fld>
            <a:endParaRPr lang="en-US"/>
          </a:p>
        </p:txBody>
      </p:sp>
    </p:spTree>
    <p:extLst>
      <p:ext uri="{BB962C8B-B14F-4D97-AF65-F5344CB8AC3E}">
        <p14:creationId xmlns:p14="http://schemas.microsoft.com/office/powerpoint/2010/main" val="183535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t>Η παχυσαρκία δεν είναι επιλογή τρόπου ζωής. Είναι μια χρόνια και πολύπλοκη νόσος 1. Πολλοί άνθρωποι που ζουν με παχυσαρκία αντιμετωπίζουν προκατάληψη και στίγμα, γεγονός που μπορεί να τους εμποδίσει να λάβουν την κατάλληλη φροντίδα 2.</a:t>
            </a:r>
            <a:endParaRPr lang="en-US"/>
          </a:p>
          <a:p>
            <a:r>
              <a:rPr lang="el-GR"/>
              <a:t>Εσφαλμένες αντιλήψεις όπως</a:t>
            </a:r>
            <a:r>
              <a:rPr lang="en-US"/>
              <a:t>:</a:t>
            </a:r>
          </a:p>
          <a:p>
            <a:pPr marL="171450" indent="-171450">
              <a:buFont typeface="Arial" panose="020B0604020202020204" pitchFamily="34" charset="0"/>
              <a:buChar char="•"/>
            </a:pPr>
            <a:r>
              <a:rPr lang="el-GR"/>
              <a:t>Η παχυσαρκία είναι απλώς αποτέλεσμα υπερκατανάλωσης τροφής και έλλειψης άσκησης</a:t>
            </a:r>
            <a:endParaRPr lang="en-US"/>
          </a:p>
          <a:p>
            <a:pPr marL="171450" indent="-171450">
              <a:buFont typeface="Arial" panose="020B0604020202020204" pitchFamily="34" charset="0"/>
              <a:buChar char="•"/>
            </a:pPr>
            <a:r>
              <a:rPr lang="el-GR"/>
              <a:t>Αν κάποιος θέλει πραγματικά, μπορεί να χάσει βάρος με δύναμη θέλησης</a:t>
            </a:r>
            <a:endParaRPr lang="en-US"/>
          </a:p>
          <a:p>
            <a:pPr marL="171450" indent="-171450">
              <a:buFont typeface="Arial" panose="020B0604020202020204" pitchFamily="34" charset="0"/>
              <a:buChar char="•"/>
            </a:pPr>
            <a:r>
              <a:rPr lang="el-GR"/>
              <a:t>Οι άνθρωποι που ζουν με παχυσαρκία δεν έχουν αυτοπειθαρχία</a:t>
            </a:r>
          </a:p>
          <a:p>
            <a:pPr marL="171450" indent="-171450">
              <a:buFont typeface="Arial" panose="020B0604020202020204" pitchFamily="34" charset="0"/>
              <a:buChar char="•"/>
            </a:pPr>
            <a:endParaRPr lang="el-GR"/>
          </a:p>
          <a:p>
            <a:pPr marL="0" indent="0">
              <a:buFont typeface="Arial" panose="020B0604020202020204" pitchFamily="34" charset="0"/>
              <a:buNone/>
            </a:pPr>
            <a:r>
              <a:rPr lang="el-GR" b="1"/>
              <a:t>Αυτές οι αντιλήψεις δεν βασίζονται σε επιστημονικά δεδομένα, αλλά σε στερεότυπα που διαιωνίζουν τη μεροληψία και πρέπει να καταρριφθούν.</a:t>
            </a:r>
            <a:endParaRPr lang="en-US" b="1"/>
          </a:p>
          <a:p>
            <a:endParaRPr lang="el-GR" b="1"/>
          </a:p>
          <a:p>
            <a:r>
              <a:rPr lang="el-GR"/>
              <a:t>👉 Είναι καιρός να αλλάξουμε την αντίληψη και να δούμε την παχυσαρκία μέσα από την επιστημονική της διάσταση.</a:t>
            </a:r>
          </a:p>
          <a:p>
            <a:endParaRPr lang="en-US"/>
          </a:p>
        </p:txBody>
      </p:sp>
      <p:sp>
        <p:nvSpPr>
          <p:cNvPr id="4" name="Slide Number Placeholder 3"/>
          <p:cNvSpPr>
            <a:spLocks noGrp="1"/>
          </p:cNvSpPr>
          <p:nvPr>
            <p:ph type="sldNum" sz="quarter" idx="5"/>
          </p:nvPr>
        </p:nvSpPr>
        <p:spPr/>
        <p:txBody>
          <a:bodyPr/>
          <a:lstStyle/>
          <a:p>
            <a:fld id="{639362F0-43E4-4BC5-AABC-C079B3B8C9C4}" type="slidenum">
              <a:rPr lang="en-US" smtClean="0"/>
              <a:t>1</a:t>
            </a:fld>
            <a:endParaRPr lang="en-US"/>
          </a:p>
        </p:txBody>
      </p:sp>
    </p:spTree>
    <p:extLst>
      <p:ext uri="{BB962C8B-B14F-4D97-AF65-F5344CB8AC3E}">
        <p14:creationId xmlns:p14="http://schemas.microsoft.com/office/powerpoint/2010/main" val="165997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t>Στην Ελλάδα περίπου 2,7 εκατομμύρια άνθρωποι ζουν με παχυσαρκία και υπολογίζεται ότι το 2030 ~ 5 εκατομμύρια ενήλικες θα έχουν ΔΜΣ υψηλότερο του φυσιολογικού.</a:t>
            </a:r>
            <a:endParaRPr lang="en-US"/>
          </a:p>
        </p:txBody>
      </p:sp>
      <p:sp>
        <p:nvSpPr>
          <p:cNvPr id="4" name="Slide Number Placeholder 3"/>
          <p:cNvSpPr>
            <a:spLocks noGrp="1"/>
          </p:cNvSpPr>
          <p:nvPr>
            <p:ph type="sldNum" sz="quarter" idx="5"/>
          </p:nvPr>
        </p:nvSpPr>
        <p:spPr/>
        <p:txBody>
          <a:bodyPr/>
          <a:lstStyle/>
          <a:p>
            <a:fld id="{639362F0-43E4-4BC5-AABC-C079B3B8C9C4}" type="slidenum">
              <a:rPr lang="en-US" smtClean="0"/>
              <a:t>2</a:t>
            </a:fld>
            <a:endParaRPr lang="en-US"/>
          </a:p>
        </p:txBody>
      </p:sp>
    </p:spTree>
    <p:extLst>
      <p:ext uri="{BB962C8B-B14F-4D97-AF65-F5344CB8AC3E}">
        <p14:creationId xmlns:p14="http://schemas.microsoft.com/office/powerpoint/2010/main" val="697783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t>Η ζωή με την παχυσαρκία μπορεί να συνοδεύεται από σωματικούς περιορισμούς, μπορεί να επηρεάσει την ψυχική υγεία και σχετίζεται με περισσότερες από 200 επιπλοκές. </a:t>
            </a:r>
            <a:endParaRPr lang="en-US"/>
          </a:p>
        </p:txBody>
      </p:sp>
      <p:sp>
        <p:nvSpPr>
          <p:cNvPr id="4" name="Slide Number Placeholder 3"/>
          <p:cNvSpPr>
            <a:spLocks noGrp="1"/>
          </p:cNvSpPr>
          <p:nvPr>
            <p:ph type="sldNum" sz="quarter" idx="5"/>
          </p:nvPr>
        </p:nvSpPr>
        <p:spPr/>
        <p:txBody>
          <a:bodyPr/>
          <a:lstStyle/>
          <a:p>
            <a:fld id="{639362F0-43E4-4BC5-AABC-C079B3B8C9C4}" type="slidenum">
              <a:rPr lang="en-US" smtClean="0"/>
              <a:t>3</a:t>
            </a:fld>
            <a:endParaRPr lang="en-US"/>
          </a:p>
        </p:txBody>
      </p:sp>
    </p:spTree>
    <p:extLst>
      <p:ext uri="{BB962C8B-B14F-4D97-AF65-F5344CB8AC3E}">
        <p14:creationId xmlns:p14="http://schemas.microsoft.com/office/powerpoint/2010/main" val="334765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t>Παρά την αναγνώριση της παχυσαρκίας ως νόσου τόσο από τους ΕΥ όσο και από τους ασθενείς, τα περισσότερα άτομα με παχυσαρκία δεν αναζητούν ιατρική βοήθεια. </a:t>
            </a:r>
          </a:p>
          <a:p>
            <a:pPr marL="171450" indent="-171450">
              <a:buFont typeface="Arial" panose="020B0604020202020204" pitchFamily="34" charset="0"/>
              <a:buChar char="•"/>
            </a:pPr>
            <a:r>
              <a:rPr lang="el-GR"/>
              <a:t>Η πλειονότητα των ατόμων που έχουν ήδη συζητήσει για το βάρος ένιωσαν ικανοποίηση που άνοιξε πρώτος τη συζήτηση ο ΕΥ.</a:t>
            </a:r>
          </a:p>
          <a:p>
            <a:pPr marL="171450" indent="-171450">
              <a:buFont typeface="Arial" panose="020B0604020202020204" pitchFamily="34" charset="0"/>
              <a:buChar char="•"/>
            </a:pPr>
            <a:r>
              <a:rPr lang="el-GR"/>
              <a:t>Ενώ μεγαλύτερο μέρος των ατόμων που δεν έχουν συζητήσει ακόμη το βάρος τους, θα ήθελαν ο ΕΥ να ανοίξει πρώτος τη συζήτηση.</a:t>
            </a:r>
            <a:endParaRPr lang="en-US"/>
          </a:p>
        </p:txBody>
      </p:sp>
      <p:sp>
        <p:nvSpPr>
          <p:cNvPr id="4" name="Slide Number Placeholder 3"/>
          <p:cNvSpPr>
            <a:spLocks noGrp="1"/>
          </p:cNvSpPr>
          <p:nvPr>
            <p:ph type="sldNum" sz="quarter" idx="5"/>
          </p:nvPr>
        </p:nvSpPr>
        <p:spPr/>
        <p:txBody>
          <a:bodyPr/>
          <a:lstStyle/>
          <a:p>
            <a:fld id="{639362F0-43E4-4BC5-AABC-C079B3B8C9C4}" type="slidenum">
              <a:rPr lang="en-US" smtClean="0"/>
              <a:t>4</a:t>
            </a:fld>
            <a:endParaRPr lang="en-US"/>
          </a:p>
        </p:txBody>
      </p:sp>
    </p:spTree>
    <p:extLst>
      <p:ext uri="{BB962C8B-B14F-4D97-AF65-F5344CB8AC3E}">
        <p14:creationId xmlns:p14="http://schemas.microsoft.com/office/powerpoint/2010/main" val="52386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t>Οι άνθρωποι που ζουν με παχυσαρκία προσπαθούν να χάσουν βάρος με δίαιτα και άσκηση και μπορεί πράγματι να το επιτύχουν βραχυπρόθεσμα, ωστόσο, η διατήρηση αυτής της απώλειας βάρους με την πάροδο του χρόνου, είναι συνήθως η πιο δύσκολη. </a:t>
            </a:r>
          </a:p>
          <a:p>
            <a:r>
              <a:rPr lang="el-GR"/>
              <a:t>Οι άνθρωποι που ζουν με την νόσο μπορεί να αισθάνονται αβοήθητοι μετά από ανεπιτυχείς προσπάθειες να χάσουν βάρος εξαιτίας παραγόντων εντελώς εκτός του ελέγχου τους ή μπορεί να παγιδεύονται σε έναν φαύλο κύκλο απώλειας και ανάκτησης βάρους.</a:t>
            </a:r>
            <a:endParaRPr lang="en-US"/>
          </a:p>
        </p:txBody>
      </p:sp>
      <p:sp>
        <p:nvSpPr>
          <p:cNvPr id="4" name="Slide Number Placeholder 3"/>
          <p:cNvSpPr>
            <a:spLocks noGrp="1"/>
          </p:cNvSpPr>
          <p:nvPr>
            <p:ph type="sldNum" sz="quarter" idx="5"/>
          </p:nvPr>
        </p:nvSpPr>
        <p:spPr/>
        <p:txBody>
          <a:bodyPr/>
          <a:lstStyle/>
          <a:p>
            <a:fld id="{639362F0-43E4-4BC5-AABC-C079B3B8C9C4}" type="slidenum">
              <a:rPr lang="en-US" smtClean="0"/>
              <a:t>5</a:t>
            </a:fld>
            <a:endParaRPr lang="en-US"/>
          </a:p>
        </p:txBody>
      </p:sp>
    </p:spTree>
    <p:extLst>
      <p:ext uri="{BB962C8B-B14F-4D97-AF65-F5344CB8AC3E}">
        <p14:creationId xmlns:p14="http://schemas.microsoft.com/office/powerpoint/2010/main" val="146071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58775"/>
            <a:ext cx="17678400" cy="1470025"/>
          </a:xfrm>
        </p:spPr>
        <p:txBody>
          <a:bodyPr/>
          <a:lstStyle/>
          <a:p>
            <a:r>
              <a:rPr lang="en-US"/>
              <a:t>Click to edit Master title style</a:t>
            </a:r>
          </a:p>
        </p:txBody>
      </p:sp>
      <p:sp>
        <p:nvSpPr>
          <p:cNvPr id="3" name="Subtitle 2"/>
          <p:cNvSpPr>
            <a:spLocks noGrp="1"/>
          </p:cNvSpPr>
          <p:nvPr>
            <p:ph type="subTitle" idx="1"/>
          </p:nvPr>
        </p:nvSpPr>
        <p:spPr>
          <a:xfrm>
            <a:off x="1066800" y="25527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head, Content and Pictur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4CA55A6-733B-9ECD-69EC-C1CDD2C5163F}"/>
              </a:ext>
            </a:extLst>
          </p:cNvPr>
          <p:cNvSpPr>
            <a:spLocks noGrp="1"/>
          </p:cNvSpPr>
          <p:nvPr>
            <p:ph type="sldNum" sz="quarter" idx="11"/>
          </p:nvPr>
        </p:nvSpPr>
        <p:spPr/>
        <p:txBody>
          <a:bodyPr/>
          <a:lstStyle/>
          <a:p>
            <a:fld id="{48135D20-C3A1-FF4C-B4DB-BE449A9B144D}" type="slidenum">
              <a:t>‹#›</a:t>
            </a:fld>
            <a:endParaRPr lang="en-US"/>
          </a:p>
        </p:txBody>
      </p:sp>
      <p:sp>
        <p:nvSpPr>
          <p:cNvPr id="7" name="Picture Placeholder 6">
            <a:extLst>
              <a:ext uri="{FF2B5EF4-FFF2-40B4-BE49-F238E27FC236}">
                <a16:creationId xmlns:a16="http://schemas.microsoft.com/office/drawing/2014/main" id="{17E49819-DE5F-D643-1E0B-800ECE907F4D}"/>
              </a:ext>
            </a:extLst>
          </p:cNvPr>
          <p:cNvSpPr>
            <a:spLocks noGrp="1"/>
          </p:cNvSpPr>
          <p:nvPr>
            <p:ph type="pic" sz="quarter" idx="16"/>
          </p:nvPr>
        </p:nvSpPr>
        <p:spPr>
          <a:xfrm>
            <a:off x="10208420" y="1097280"/>
            <a:ext cx="7159752" cy="8202168"/>
          </a:xfrm>
          <a:solidFill>
            <a:schemeClr val="tx1">
              <a:lumMod val="10000"/>
              <a:lumOff val="90000"/>
            </a:schemeClr>
          </a:solidFill>
        </p:spPr>
        <p:txBody>
          <a:bodyPr/>
          <a:lstStyle/>
          <a:p>
            <a:endParaRPr lang="en-US"/>
          </a:p>
        </p:txBody>
      </p:sp>
      <p:sp>
        <p:nvSpPr>
          <p:cNvPr id="14" name="Text Placeholder 5">
            <a:extLst>
              <a:ext uri="{FF2B5EF4-FFF2-40B4-BE49-F238E27FC236}">
                <a16:creationId xmlns:a16="http://schemas.microsoft.com/office/drawing/2014/main" id="{31C952C2-14D6-8AB3-0F8F-F7BC48D1E9A8}"/>
              </a:ext>
            </a:extLst>
          </p:cNvPr>
          <p:cNvSpPr>
            <a:spLocks noGrp="1"/>
          </p:cNvSpPr>
          <p:nvPr>
            <p:ph type="body" sz="quarter" idx="15"/>
          </p:nvPr>
        </p:nvSpPr>
        <p:spPr>
          <a:xfrm>
            <a:off x="914401" y="3366653"/>
            <a:ext cx="8905010" cy="5932796"/>
          </a:xfrm>
        </p:spPr>
        <p:txBody>
          <a:bodyPr>
            <a:noAutofit/>
          </a:bodyPr>
          <a:lstStyle>
            <a:lvl1pPr marL="0" indent="0">
              <a:lnSpc>
                <a:spcPts val="3750"/>
              </a:lnSpc>
              <a:spcBef>
                <a:spcPts val="3600"/>
              </a:spcBef>
              <a:buSzPct val="85000"/>
              <a:buFont typeface="+mj-lt"/>
              <a:buNone/>
              <a:defRPr sz="3150" b="1" i="0">
                <a:latin typeface="Ringside Black" panose="02000500000000000000" pitchFamily="2" charset="0"/>
              </a:defRPr>
            </a:lvl1pPr>
            <a:lvl2pPr marL="0" indent="0">
              <a:lnSpc>
                <a:spcPct val="100000"/>
              </a:lnSpc>
              <a:spcBef>
                <a:spcPts val="2400"/>
              </a:spcBef>
              <a:buNone/>
              <a:defRPr sz="2100"/>
            </a:lvl2pPr>
            <a:lvl3pPr marL="257175" indent="-257175">
              <a:lnSpc>
                <a:spcPct val="100000"/>
              </a:lnSpc>
              <a:spcBef>
                <a:spcPts val="1500"/>
              </a:spcBef>
              <a:buFont typeface="Arial" panose="020B0604020202020204" pitchFamily="34" charset="0"/>
              <a:buChar char="•"/>
              <a:defRPr sz="1800"/>
            </a:lvl3pPr>
            <a:lvl4pPr marL="548640" indent="-301752">
              <a:lnSpc>
                <a:spcPct val="100000"/>
              </a:lnSpc>
              <a:spcBef>
                <a:spcPts val="1500"/>
              </a:spcBef>
              <a:buFont typeface="ITC Garamond Std Book Narrow" panose="02020505060506020304" pitchFamily="18" charset="0"/>
              <a:buChar char="–"/>
              <a:defRPr sz="1800"/>
            </a:lvl4pPr>
            <a:lvl5pPr marL="905256" indent="-257175">
              <a:lnSpc>
                <a:spcPct val="100000"/>
              </a:lnSpc>
              <a:spcBef>
                <a:spcPts val="1500"/>
              </a:spcBef>
              <a:buFont typeface="Arial" panose="020B0604020202020204" pitchFamily="34" charset="0"/>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2">
            <a:extLst>
              <a:ext uri="{FF2B5EF4-FFF2-40B4-BE49-F238E27FC236}">
                <a16:creationId xmlns:a16="http://schemas.microsoft.com/office/drawing/2014/main" id="{964B7321-6416-B466-F640-9CA19AD0818A}"/>
              </a:ext>
            </a:extLst>
          </p:cNvPr>
          <p:cNvSpPr>
            <a:spLocks noGrp="1"/>
          </p:cNvSpPr>
          <p:nvPr>
            <p:ph type="body" sz="quarter" idx="14" hasCustomPrompt="1"/>
          </p:nvPr>
        </p:nvSpPr>
        <p:spPr>
          <a:xfrm>
            <a:off x="918974" y="1879092"/>
            <a:ext cx="8902248" cy="425196"/>
          </a:xfrm>
        </p:spPr>
        <p:txBody>
          <a:bodyPr>
            <a:noAutofit/>
          </a:bodyPr>
          <a:lstStyle>
            <a:lvl1pPr marL="2382" indent="0">
              <a:lnSpc>
                <a:spcPct val="100000"/>
              </a:lnSpc>
              <a:spcBef>
                <a:spcPts val="0"/>
              </a:spcBef>
              <a:buFontTx/>
              <a:buNone/>
              <a:defRPr sz="2250" b="0" baseline="0"/>
            </a:lvl1pPr>
            <a:lvl2pPr marL="2382" indent="0">
              <a:buFontTx/>
              <a:buNone/>
              <a:defRPr sz="3600"/>
            </a:lvl2pPr>
            <a:lvl3pPr marL="2382" indent="0">
              <a:buFontTx/>
              <a:buNone/>
              <a:defRPr sz="3600"/>
            </a:lvl3pPr>
            <a:lvl4pPr marL="2382" indent="0">
              <a:buFontTx/>
              <a:buNone/>
              <a:defRPr sz="3600"/>
            </a:lvl4pPr>
            <a:lvl5pPr marL="2382" indent="0">
              <a:buFontTx/>
              <a:buNone/>
              <a:defRPr sz="3600"/>
            </a:lvl5pPr>
            <a:lvl6pPr marL="2382" indent="0">
              <a:buFontTx/>
              <a:buNone/>
              <a:defRPr sz="3600"/>
            </a:lvl6pPr>
            <a:lvl7pPr marL="2382" indent="0">
              <a:buFontTx/>
              <a:buNone/>
              <a:defRPr sz="3600"/>
            </a:lvl7pPr>
            <a:lvl8pPr marL="2382" indent="0">
              <a:buFontTx/>
              <a:buNone/>
              <a:defRPr sz="3600"/>
            </a:lvl8pPr>
            <a:lvl9pPr marL="2382" indent="0">
              <a:buFontTx/>
              <a:buNone/>
              <a:defRPr sz="3600"/>
            </a:lvl9pPr>
          </a:lstStyle>
          <a:p>
            <a:pPr lvl="0"/>
            <a:r>
              <a:t>Click to add subtitle</a:t>
            </a:r>
          </a:p>
        </p:txBody>
      </p:sp>
      <p:sp>
        <p:nvSpPr>
          <p:cNvPr id="2" name="Title 1">
            <a:extLst>
              <a:ext uri="{FF2B5EF4-FFF2-40B4-BE49-F238E27FC236}">
                <a16:creationId xmlns:a16="http://schemas.microsoft.com/office/drawing/2014/main" id="{125DC940-2DB6-4AB0-D169-1B0425E840F6}"/>
              </a:ext>
            </a:extLst>
          </p:cNvPr>
          <p:cNvSpPr>
            <a:spLocks noGrp="1"/>
          </p:cNvSpPr>
          <p:nvPr>
            <p:ph type="title"/>
          </p:nvPr>
        </p:nvSpPr>
        <p:spPr>
          <a:xfrm>
            <a:off x="914400" y="1223312"/>
            <a:ext cx="8904702" cy="601526"/>
          </a:xfrm>
        </p:spPr>
        <p:txBody>
          <a:bodyPr>
            <a:noAutofit/>
          </a:bodyPr>
          <a:lstStyle>
            <a:lvl1pPr>
              <a:lnSpc>
                <a:spcPct val="80000"/>
              </a:lnSpc>
              <a:defRPr sz="5625" spc="0" baseline="0">
                <a:solidFill>
                  <a:schemeClr val="accent1"/>
                </a:solidFill>
              </a:defRPr>
            </a:lvl1pPr>
          </a:lstStyle>
          <a:p>
            <a:r>
              <a:rPr lang="en-US"/>
              <a:t>Click to edit Master title style</a:t>
            </a:r>
          </a:p>
        </p:txBody>
      </p:sp>
    </p:spTree>
    <p:extLst>
      <p:ext uri="{BB962C8B-B14F-4D97-AF65-F5344CB8AC3E}">
        <p14:creationId xmlns:p14="http://schemas.microsoft.com/office/powerpoint/2010/main" val="1485804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2">
            <a:extLst>
              <a:ext uri="{FF2B5EF4-FFF2-40B4-BE49-F238E27FC236}">
                <a16:creationId xmlns:a16="http://schemas.microsoft.com/office/drawing/2014/main" id="{66E6CECE-C8EF-2D4A-78A0-D7A8F400F616}"/>
              </a:ext>
            </a:extLst>
          </p:cNvPr>
          <p:cNvGrpSpPr/>
          <p:nvPr userDrawn="1"/>
        </p:nvGrpSpPr>
        <p:grpSpPr>
          <a:xfrm>
            <a:off x="0" y="0"/>
            <a:ext cx="18288000" cy="1861832"/>
            <a:chOff x="0" y="0"/>
            <a:chExt cx="4816593" cy="490359"/>
          </a:xfrm>
        </p:grpSpPr>
        <p:sp>
          <p:nvSpPr>
            <p:cNvPr id="8" name="Freeform 3">
              <a:extLst>
                <a:ext uri="{FF2B5EF4-FFF2-40B4-BE49-F238E27FC236}">
                  <a16:creationId xmlns:a16="http://schemas.microsoft.com/office/drawing/2014/main" id="{5F60177A-AA00-0D1F-4BDA-FE9943FD67C3}"/>
                </a:ext>
              </a:extLst>
            </p:cNvPr>
            <p:cNvSpPr/>
            <p:nvPr/>
          </p:nvSpPr>
          <p:spPr>
            <a:xfrm>
              <a:off x="0" y="0"/>
              <a:ext cx="4816592" cy="490359"/>
            </a:xfrm>
            <a:custGeom>
              <a:avLst/>
              <a:gdLst/>
              <a:ahLst/>
              <a:cxnLst/>
              <a:rect l="l" t="t" r="r" b="b"/>
              <a:pathLst>
                <a:path w="4816592" h="490359">
                  <a:moveTo>
                    <a:pt x="0" y="0"/>
                  </a:moveTo>
                  <a:lnTo>
                    <a:pt x="4816592" y="0"/>
                  </a:lnTo>
                  <a:lnTo>
                    <a:pt x="4816592" y="490359"/>
                  </a:lnTo>
                  <a:lnTo>
                    <a:pt x="0" y="490359"/>
                  </a:lnTo>
                  <a:close/>
                </a:path>
              </a:pathLst>
            </a:custGeom>
            <a:gradFill rotWithShape="1">
              <a:gsLst>
                <a:gs pos="0">
                  <a:srgbClr val="309092">
                    <a:alpha val="100000"/>
                  </a:srgbClr>
                </a:gs>
                <a:gs pos="100000">
                  <a:srgbClr val="4266B5">
                    <a:alpha val="100000"/>
                  </a:srgbClr>
                </a:gs>
              </a:gsLst>
              <a:lin ang="5400000"/>
            </a:gradFill>
          </p:spPr>
          <p:txBody>
            <a:bodyPr/>
            <a:lstStyle/>
            <a:p>
              <a:endParaRPr lang="en-US"/>
            </a:p>
          </p:txBody>
        </p:sp>
        <p:sp>
          <p:nvSpPr>
            <p:cNvPr id="9" name="TextBox 4">
              <a:extLst>
                <a:ext uri="{FF2B5EF4-FFF2-40B4-BE49-F238E27FC236}">
                  <a16:creationId xmlns:a16="http://schemas.microsoft.com/office/drawing/2014/main" id="{97DBA434-E027-410E-5D48-722F6D4C7B33}"/>
                </a:ext>
              </a:extLst>
            </p:cNvPr>
            <p:cNvSpPr txBox="1"/>
            <p:nvPr/>
          </p:nvSpPr>
          <p:spPr>
            <a:xfrm>
              <a:off x="0" y="-38100"/>
              <a:ext cx="4816593" cy="528459"/>
            </a:xfrm>
            <a:prstGeom prst="rect">
              <a:avLst/>
            </a:prstGeom>
          </p:spPr>
          <p:txBody>
            <a:bodyPr lIns="50800" tIns="50800" rIns="50800" bIns="50800" rtlCol="0" anchor="ctr"/>
            <a:lstStyle/>
            <a:p>
              <a:pPr algn="ctr">
                <a:lnSpc>
                  <a:spcPts val="2659"/>
                </a:lnSpc>
                <a:spcBef>
                  <a:spcPct val="0"/>
                </a:spcBef>
              </a:pPr>
              <a:endParaRPr/>
            </a:p>
          </p:txBody>
        </p:sp>
      </p:grpSp>
      <p:sp>
        <p:nvSpPr>
          <p:cNvPr id="2" name="Title Placeholder 1"/>
          <p:cNvSpPr>
            <a:spLocks noGrp="1"/>
          </p:cNvSpPr>
          <p:nvPr>
            <p:ph type="title"/>
          </p:nvPr>
        </p:nvSpPr>
        <p:spPr>
          <a:xfrm>
            <a:off x="0" y="0"/>
            <a:ext cx="18288000" cy="186183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1000" y="2476500"/>
            <a:ext cx="17221200" cy="66424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8600" y="95631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3/4/2025</a:t>
            </a:fld>
            <a:endParaRPr lang="en-US"/>
          </a:p>
        </p:txBody>
      </p:sp>
      <p:sp>
        <p:nvSpPr>
          <p:cNvPr id="5" name="Footer Placeholder 4"/>
          <p:cNvSpPr>
            <a:spLocks noGrp="1"/>
          </p:cNvSpPr>
          <p:nvPr>
            <p:ph type="ftr" sz="quarter" idx="3"/>
          </p:nvPr>
        </p:nvSpPr>
        <p:spPr>
          <a:xfrm>
            <a:off x="2590800" y="95631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867400" y="956309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10" name="Group 5">
            <a:extLst>
              <a:ext uri="{FF2B5EF4-FFF2-40B4-BE49-F238E27FC236}">
                <a16:creationId xmlns:a16="http://schemas.microsoft.com/office/drawing/2014/main" id="{93569DF8-D7E1-E2B7-C0F1-6E6C04E18BBF}"/>
              </a:ext>
            </a:extLst>
          </p:cNvPr>
          <p:cNvGrpSpPr/>
          <p:nvPr userDrawn="1"/>
        </p:nvGrpSpPr>
        <p:grpSpPr>
          <a:xfrm rot="2458320">
            <a:off x="17161237" y="7003127"/>
            <a:ext cx="230800" cy="4103341"/>
            <a:chOff x="0" y="0"/>
            <a:chExt cx="60787" cy="1080715"/>
          </a:xfrm>
        </p:grpSpPr>
        <p:sp>
          <p:nvSpPr>
            <p:cNvPr id="11" name="Freeform 6">
              <a:extLst>
                <a:ext uri="{FF2B5EF4-FFF2-40B4-BE49-F238E27FC236}">
                  <a16:creationId xmlns:a16="http://schemas.microsoft.com/office/drawing/2014/main" id="{3F4EBF71-05C4-0E43-6EEB-59ABFDB695C5}"/>
                </a:ext>
              </a:extLst>
            </p:cNvPr>
            <p:cNvSpPr/>
            <p:nvPr/>
          </p:nvSpPr>
          <p:spPr>
            <a:xfrm>
              <a:off x="0" y="0"/>
              <a:ext cx="60787" cy="1080715"/>
            </a:xfrm>
            <a:custGeom>
              <a:avLst/>
              <a:gdLst/>
              <a:ahLst/>
              <a:cxnLst/>
              <a:rect l="l" t="t" r="r" b="b"/>
              <a:pathLst>
                <a:path w="60787" h="1080715">
                  <a:moveTo>
                    <a:pt x="0" y="0"/>
                  </a:moveTo>
                  <a:lnTo>
                    <a:pt x="60787" y="0"/>
                  </a:lnTo>
                  <a:lnTo>
                    <a:pt x="60787" y="1080715"/>
                  </a:lnTo>
                  <a:lnTo>
                    <a:pt x="0" y="1080715"/>
                  </a:lnTo>
                  <a:close/>
                </a:path>
              </a:pathLst>
            </a:custGeom>
            <a:solidFill>
              <a:srgbClr val="FFD23A"/>
            </a:solidFill>
          </p:spPr>
          <p:txBody>
            <a:bodyPr/>
            <a:lstStyle/>
            <a:p>
              <a:endParaRPr lang="en-US"/>
            </a:p>
          </p:txBody>
        </p:sp>
        <p:sp>
          <p:nvSpPr>
            <p:cNvPr id="12" name="TextBox 7">
              <a:extLst>
                <a:ext uri="{FF2B5EF4-FFF2-40B4-BE49-F238E27FC236}">
                  <a16:creationId xmlns:a16="http://schemas.microsoft.com/office/drawing/2014/main" id="{75763A47-53E8-5454-7EBD-01998B4F3B96}"/>
                </a:ext>
              </a:extLst>
            </p:cNvPr>
            <p:cNvSpPr txBox="1"/>
            <p:nvPr/>
          </p:nvSpPr>
          <p:spPr>
            <a:xfrm>
              <a:off x="0" y="-38100"/>
              <a:ext cx="60787" cy="1118815"/>
            </a:xfrm>
            <a:prstGeom prst="rect">
              <a:avLst/>
            </a:prstGeom>
          </p:spPr>
          <p:txBody>
            <a:bodyPr lIns="50800" tIns="50800" rIns="50800" bIns="50800" rtlCol="0" anchor="ctr"/>
            <a:lstStyle/>
            <a:p>
              <a:pPr algn="ctr">
                <a:lnSpc>
                  <a:spcPts val="2659"/>
                </a:lnSpc>
              </a:pPr>
              <a:endParaRPr/>
            </a:p>
          </p:txBody>
        </p:sp>
      </p:grpSp>
      <p:grpSp>
        <p:nvGrpSpPr>
          <p:cNvPr id="13" name="Group 8">
            <a:extLst>
              <a:ext uri="{FF2B5EF4-FFF2-40B4-BE49-F238E27FC236}">
                <a16:creationId xmlns:a16="http://schemas.microsoft.com/office/drawing/2014/main" id="{FBFFD777-C289-0C13-6018-6EE75D068875}"/>
              </a:ext>
            </a:extLst>
          </p:cNvPr>
          <p:cNvGrpSpPr/>
          <p:nvPr userDrawn="1"/>
        </p:nvGrpSpPr>
        <p:grpSpPr>
          <a:xfrm rot="3920260">
            <a:off x="16439594" y="7247014"/>
            <a:ext cx="237150" cy="4508653"/>
            <a:chOff x="0" y="0"/>
            <a:chExt cx="62459" cy="1187464"/>
          </a:xfrm>
        </p:grpSpPr>
        <p:sp>
          <p:nvSpPr>
            <p:cNvPr id="14" name="Freeform 9">
              <a:extLst>
                <a:ext uri="{FF2B5EF4-FFF2-40B4-BE49-F238E27FC236}">
                  <a16:creationId xmlns:a16="http://schemas.microsoft.com/office/drawing/2014/main" id="{D7ADD19E-0277-BB02-5AAE-F17AD69FC9AC}"/>
                </a:ext>
              </a:extLst>
            </p:cNvPr>
            <p:cNvSpPr/>
            <p:nvPr/>
          </p:nvSpPr>
          <p:spPr>
            <a:xfrm>
              <a:off x="0" y="0"/>
              <a:ext cx="62459" cy="1187464"/>
            </a:xfrm>
            <a:custGeom>
              <a:avLst/>
              <a:gdLst/>
              <a:ahLst/>
              <a:cxnLst/>
              <a:rect l="l" t="t" r="r" b="b"/>
              <a:pathLst>
                <a:path w="62459" h="1187464">
                  <a:moveTo>
                    <a:pt x="0" y="0"/>
                  </a:moveTo>
                  <a:lnTo>
                    <a:pt x="62459" y="0"/>
                  </a:lnTo>
                  <a:lnTo>
                    <a:pt x="62459" y="1187464"/>
                  </a:lnTo>
                  <a:lnTo>
                    <a:pt x="0" y="1187464"/>
                  </a:lnTo>
                  <a:close/>
                </a:path>
              </a:pathLst>
            </a:custGeom>
            <a:solidFill>
              <a:srgbClr val="FFD23A"/>
            </a:solidFill>
          </p:spPr>
          <p:txBody>
            <a:bodyPr/>
            <a:lstStyle/>
            <a:p>
              <a:endParaRPr lang="en-US"/>
            </a:p>
          </p:txBody>
        </p:sp>
        <p:sp>
          <p:nvSpPr>
            <p:cNvPr id="15" name="TextBox 10">
              <a:extLst>
                <a:ext uri="{FF2B5EF4-FFF2-40B4-BE49-F238E27FC236}">
                  <a16:creationId xmlns:a16="http://schemas.microsoft.com/office/drawing/2014/main" id="{14240FB8-10BC-453B-1E65-DA2F3210F7C1}"/>
                </a:ext>
              </a:extLst>
            </p:cNvPr>
            <p:cNvSpPr txBox="1"/>
            <p:nvPr/>
          </p:nvSpPr>
          <p:spPr>
            <a:xfrm>
              <a:off x="0" y="-38100"/>
              <a:ext cx="62459" cy="1225564"/>
            </a:xfrm>
            <a:prstGeom prst="rect">
              <a:avLst/>
            </a:prstGeom>
          </p:spPr>
          <p:txBody>
            <a:bodyPr lIns="50800" tIns="50800" rIns="50800" bIns="50800" rtlCol="0" anchor="ctr"/>
            <a:lstStyle/>
            <a:p>
              <a:pPr algn="ctr">
                <a:lnSpc>
                  <a:spcPts val="2659"/>
                </a:lnSpc>
              </a:pPr>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A0BF-D7C4-98A0-CFEA-4C65A1BC727D}"/>
              </a:ext>
            </a:extLst>
          </p:cNvPr>
          <p:cNvSpPr>
            <a:spLocks noGrp="1"/>
          </p:cNvSpPr>
          <p:nvPr>
            <p:ph type="title"/>
          </p:nvPr>
        </p:nvSpPr>
        <p:spPr/>
        <p:txBody>
          <a:bodyPr/>
          <a:lstStyle/>
          <a:p>
            <a:r>
              <a:rPr lang="el-GR"/>
              <a:t>Στόχος της καμπάνιας ενημέρωσης του κοινού για την παχυσαρκία</a:t>
            </a:r>
            <a:endParaRPr lang="en-US"/>
          </a:p>
        </p:txBody>
      </p:sp>
      <p:sp>
        <p:nvSpPr>
          <p:cNvPr id="3" name="Content Placeholder 2">
            <a:extLst>
              <a:ext uri="{FF2B5EF4-FFF2-40B4-BE49-F238E27FC236}">
                <a16:creationId xmlns:a16="http://schemas.microsoft.com/office/drawing/2014/main" id="{DC75D4E4-B982-1381-C848-1984E0583C67}"/>
              </a:ext>
            </a:extLst>
          </p:cNvPr>
          <p:cNvSpPr>
            <a:spLocks noGrp="1"/>
          </p:cNvSpPr>
          <p:nvPr>
            <p:ph idx="1"/>
          </p:nvPr>
        </p:nvSpPr>
        <p:spPr/>
        <p:txBody>
          <a:bodyPr>
            <a:normAutofit/>
          </a:bodyPr>
          <a:lstStyle/>
          <a:p>
            <a:r>
              <a:rPr lang="el-GR" sz="4000" b="1">
                <a:solidFill>
                  <a:srgbClr val="156082"/>
                </a:solidFill>
              </a:rPr>
              <a:t>Η παχυσαρκία δεν είναι επιλογή τρόπου ζωής. Είναι μια χρόνια και πολύπλοκη νόσος </a:t>
            </a:r>
            <a:r>
              <a:rPr lang="el-GR" sz="4000" baseline="30000">
                <a:solidFill>
                  <a:srgbClr val="156082"/>
                </a:solidFill>
              </a:rPr>
              <a:t>1</a:t>
            </a:r>
            <a:endParaRPr lang="en-US" sz="4000" baseline="30000">
              <a:solidFill>
                <a:srgbClr val="156082"/>
              </a:solidFill>
            </a:endParaRPr>
          </a:p>
          <a:p>
            <a:pPr marL="0" indent="0">
              <a:buNone/>
            </a:pPr>
            <a:endParaRPr lang="el-GR" sz="4000" baseline="30000">
              <a:solidFill>
                <a:srgbClr val="156082"/>
              </a:solidFill>
            </a:endParaRPr>
          </a:p>
          <a:p>
            <a:r>
              <a:rPr lang="el-GR" sz="4000">
                <a:solidFill>
                  <a:srgbClr val="156082"/>
                </a:solidFill>
              </a:rPr>
              <a:t>Να ενημερωθούμε σωστά και να καταρρίψουμε τους </a:t>
            </a:r>
            <a:r>
              <a:rPr lang="el-GR" sz="4000" b="1">
                <a:solidFill>
                  <a:srgbClr val="156082"/>
                </a:solidFill>
              </a:rPr>
              <a:t>μύθους</a:t>
            </a:r>
            <a:r>
              <a:rPr lang="el-GR" sz="4000">
                <a:solidFill>
                  <a:srgbClr val="156082"/>
                </a:solidFill>
              </a:rPr>
              <a:t>.</a:t>
            </a:r>
          </a:p>
          <a:p>
            <a:r>
              <a:rPr lang="el-GR" sz="4000">
                <a:solidFill>
                  <a:srgbClr val="156082"/>
                </a:solidFill>
              </a:rPr>
              <a:t>✔ Να αντιμετωπίζουμε τους ανθρώπους με σεβασμό και κατανόηση.</a:t>
            </a:r>
          </a:p>
          <a:p>
            <a:r>
              <a:rPr lang="el-GR" sz="4000">
                <a:solidFill>
                  <a:srgbClr val="156082"/>
                </a:solidFill>
              </a:rPr>
              <a:t>✔ Να αποδεχτούμε ότι η παχυσαρκία χρειάζεται εξατομικευμένη ιατρική φροντίδα.</a:t>
            </a:r>
          </a:p>
          <a:p>
            <a:r>
              <a:rPr lang="el-GR" sz="4000">
                <a:solidFill>
                  <a:srgbClr val="156082"/>
                </a:solidFill>
              </a:rPr>
              <a:t>Η αλλαγή ξεκινά με την ενημέρωση και την αποδοχή. </a:t>
            </a:r>
          </a:p>
          <a:p>
            <a:r>
              <a:rPr lang="el-GR" sz="4000">
                <a:solidFill>
                  <a:srgbClr val="156082"/>
                </a:solidFill>
              </a:rPr>
              <a:t>Ας μιλήσουμε για την παχυσαρκία με επιστημονική ακρίβεια και σεβασμό!</a:t>
            </a:r>
          </a:p>
        </p:txBody>
      </p:sp>
      <p:sp>
        <p:nvSpPr>
          <p:cNvPr id="5" name="TextBox 4">
            <a:extLst>
              <a:ext uri="{FF2B5EF4-FFF2-40B4-BE49-F238E27FC236}">
                <a16:creationId xmlns:a16="http://schemas.microsoft.com/office/drawing/2014/main" id="{23FA3358-8085-10F4-DE5B-5DF585A7A3CA}"/>
              </a:ext>
            </a:extLst>
          </p:cNvPr>
          <p:cNvSpPr txBox="1"/>
          <p:nvPr/>
        </p:nvSpPr>
        <p:spPr>
          <a:xfrm>
            <a:off x="533400" y="9471963"/>
            <a:ext cx="14249400" cy="523220"/>
          </a:xfrm>
          <a:prstGeom prst="rect">
            <a:avLst/>
          </a:prstGeom>
          <a:noFill/>
        </p:spPr>
        <p:txBody>
          <a:bodyPr wrap="square">
            <a:spAutoFit/>
          </a:bodyPr>
          <a:lstStyle/>
          <a:p>
            <a:r>
              <a:rPr lang="el-GR"/>
              <a:t> </a:t>
            </a:r>
            <a:r>
              <a:rPr lang="en-US" sz="1000">
                <a:latin typeface="Arial" panose="020B0604020202020204" pitchFamily="34" charset="0"/>
                <a:cs typeface="Arial" panose="020B0604020202020204" pitchFamily="34" charset="0"/>
              </a:rPr>
              <a:t>1. https://obesitymedicine.org/blog/definition-of-obesity/  (Accessed May 04, 2023)</a:t>
            </a:r>
            <a:r>
              <a:rPr lang="el-GR" sz="1000">
                <a:latin typeface="Arial" panose="020B0604020202020204" pitchFamily="34" charset="0"/>
                <a:cs typeface="Arial" panose="020B0604020202020204" pitchFamily="34" charset="0"/>
              </a:rPr>
              <a:t> </a:t>
            </a:r>
            <a:r>
              <a:rPr lang="en-US" sz="1000">
                <a:latin typeface="Arial" panose="020B0604020202020204" pitchFamily="34" charset="0"/>
                <a:cs typeface="Arial" panose="020B0604020202020204" pitchFamily="34" charset="0"/>
              </a:rPr>
              <a:t>2. </a:t>
            </a:r>
            <a:r>
              <a:rPr lang="en-US" sz="1000" err="1">
                <a:latin typeface="Arial" panose="020B0604020202020204" pitchFamily="34" charset="0"/>
                <a:cs typeface="Arial" panose="020B0604020202020204" pitchFamily="34" charset="0"/>
              </a:rPr>
              <a:t>Puhl</a:t>
            </a:r>
            <a:r>
              <a:rPr lang="en-US" sz="1000">
                <a:latin typeface="Arial" panose="020B0604020202020204" pitchFamily="34" charset="0"/>
                <a:cs typeface="Arial" panose="020B0604020202020204" pitchFamily="34" charset="0"/>
              </a:rPr>
              <a:t> RM, Brownell KD. Confronting and coping with weight stigma: an investigation of overweight and obese adults. Obesity (Silver Spring). 2006;14(10):1802-1815. doi:10.1038/oby.2006.208</a:t>
            </a:r>
          </a:p>
        </p:txBody>
      </p:sp>
    </p:spTree>
    <p:extLst>
      <p:ext uri="{BB962C8B-B14F-4D97-AF65-F5344CB8AC3E}">
        <p14:creationId xmlns:p14="http://schemas.microsoft.com/office/powerpoint/2010/main" val="40241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C414A-C9E4-4513-076E-A2C8C82FEDED}"/>
              </a:ext>
            </a:extLst>
          </p:cNvPr>
          <p:cNvSpPr>
            <a:spLocks noGrp="1"/>
          </p:cNvSpPr>
          <p:nvPr>
            <p:ph type="title"/>
          </p:nvPr>
        </p:nvSpPr>
        <p:spPr/>
        <p:txBody>
          <a:bodyPr/>
          <a:lstStyle/>
          <a:p>
            <a:r>
              <a:rPr lang="el-GR">
                <a:latin typeface="Arial" panose="020B0604020202020204" pitchFamily="34" charset="0"/>
                <a:cs typeface="Arial" panose="020B0604020202020204" pitchFamily="34" charset="0"/>
              </a:rPr>
              <a:t>Στην Ελλάδα περίπου 2,7 εκατομμύρια άτομα ζουν με παχυσαρκία*</a:t>
            </a:r>
            <a:endParaRPr lang="en-US">
              <a:latin typeface="Arial" panose="020B0604020202020204" pitchFamily="34" charset="0"/>
              <a:cs typeface="Arial" panose="020B0604020202020204" pitchFamily="34" charset="0"/>
            </a:endParaRPr>
          </a:p>
        </p:txBody>
      </p:sp>
      <p:pic>
        <p:nvPicPr>
          <p:cNvPr id="7" name="Content Placeholder 6" descr="Confused person with solid fill">
            <a:extLst>
              <a:ext uri="{FF2B5EF4-FFF2-40B4-BE49-F238E27FC236}">
                <a16:creationId xmlns:a16="http://schemas.microsoft.com/office/drawing/2014/main" id="{A7D952FD-7B0E-457B-9D1D-C2BBEAE9CDAC}"/>
              </a:ext>
            </a:extLst>
          </p:cNvPr>
          <p:cNvPicPr>
            <a:picLocks noGrp="1" noChangeAspect="1"/>
          </p:cNvPicPr>
          <p:nvPr>
            <p:ph idx="1"/>
          </p:nvPr>
        </p:nvPicPr>
        <p:blipFill>
          <a:blip r:embed="rId3">
            <a:extLst>
              <a:ext uri="{96DAC541-7B7A-43D3-8B79-37D633B846F1}">
                <asvg:svgBlip xmlns:asvg="http://schemas.microsoft.com/office/drawing/2016/SVG/main" r:embed="rId4"/>
              </a:ext>
            </a:extLst>
          </a:blip>
          <a:stretch>
            <a:fillRect/>
          </a:stretch>
        </p:blipFill>
        <p:spPr>
          <a:xfrm>
            <a:off x="685800" y="2124850"/>
            <a:ext cx="1981200" cy="1981200"/>
          </a:xfrm>
        </p:spPr>
      </p:pic>
      <p:sp>
        <p:nvSpPr>
          <p:cNvPr id="5" name="TextBox 4">
            <a:extLst>
              <a:ext uri="{FF2B5EF4-FFF2-40B4-BE49-F238E27FC236}">
                <a16:creationId xmlns:a16="http://schemas.microsoft.com/office/drawing/2014/main" id="{609091B9-0C40-FACB-ED90-C06ADD9B7F11}"/>
              </a:ext>
            </a:extLst>
          </p:cNvPr>
          <p:cNvSpPr txBox="1"/>
          <p:nvPr/>
        </p:nvSpPr>
        <p:spPr>
          <a:xfrm>
            <a:off x="381000" y="9733573"/>
            <a:ext cx="15392400" cy="430887"/>
          </a:xfrm>
          <a:prstGeom prst="rect">
            <a:avLst/>
          </a:prstGeom>
          <a:noFill/>
        </p:spPr>
        <p:txBody>
          <a:bodyPr wrap="square">
            <a:spAutoFit/>
          </a:bodyPr>
          <a:lstStyle/>
          <a:p>
            <a:r>
              <a:rPr lang="el-GR" sz="1100" b="0" i="0" u="none" strike="noStrike" baseline="0">
                <a:solidFill>
                  <a:srgbClr val="404040"/>
                </a:solidFill>
                <a:latin typeface="Arial" panose="020B0604020202020204" pitchFamily="34" charset="0"/>
              </a:rPr>
              <a:t>* Υπολογισμός βάσει του ποσοστού ενήλικων ατόμων με παχυσαρκία στην Ελλάδα από τη μελέτη ΕΜΕΝΟ (</a:t>
            </a:r>
            <a:r>
              <a:rPr lang="el-GR" sz="1100" b="0" i="0" u="none" strike="noStrike" baseline="0" err="1">
                <a:solidFill>
                  <a:srgbClr val="404040"/>
                </a:solidFill>
                <a:latin typeface="Arial" panose="020B0604020202020204" pitchFamily="34" charset="0"/>
              </a:rPr>
              <a:t>Touloumi</a:t>
            </a:r>
            <a:r>
              <a:rPr lang="el-GR" sz="1100" b="0" i="0" u="none" strike="noStrike" baseline="0">
                <a:solidFill>
                  <a:srgbClr val="404040"/>
                </a:solidFill>
                <a:latin typeface="Arial" panose="020B0604020202020204" pitchFamily="34" charset="0"/>
              </a:rPr>
              <a:t> </a:t>
            </a:r>
            <a:r>
              <a:rPr lang="el-GR" sz="1100" b="0" i="0" u="none" strike="noStrike" baseline="0" err="1">
                <a:solidFill>
                  <a:srgbClr val="404040"/>
                </a:solidFill>
                <a:latin typeface="Arial" panose="020B0604020202020204" pitchFamily="34" charset="0"/>
              </a:rPr>
              <a:t>et</a:t>
            </a:r>
            <a:r>
              <a:rPr lang="el-GR" sz="1100" b="0" i="0" u="none" strike="noStrike" baseline="0">
                <a:solidFill>
                  <a:srgbClr val="404040"/>
                </a:solidFill>
                <a:latin typeface="Arial" panose="020B0604020202020204" pitchFamily="34" charset="0"/>
              </a:rPr>
              <a:t> </a:t>
            </a:r>
            <a:r>
              <a:rPr lang="el-GR" sz="1100" b="0" i="0" u="none" strike="noStrike" baseline="0" err="1">
                <a:solidFill>
                  <a:srgbClr val="404040"/>
                </a:solidFill>
                <a:latin typeface="Arial" panose="020B0604020202020204" pitchFamily="34" charset="0"/>
              </a:rPr>
              <a:t>al</a:t>
            </a:r>
            <a:r>
              <a:rPr lang="el-GR" sz="1100" b="0" i="0" u="none" strike="noStrike" baseline="0">
                <a:solidFill>
                  <a:srgbClr val="404040"/>
                </a:solidFill>
                <a:latin typeface="Arial" panose="020B0604020202020204" pitchFamily="34" charset="0"/>
              </a:rPr>
              <a:t>. BMC </a:t>
            </a:r>
            <a:r>
              <a:rPr lang="el-GR" sz="1100" b="0" i="0" u="none" strike="noStrike" baseline="0" err="1">
                <a:solidFill>
                  <a:srgbClr val="404040"/>
                </a:solidFill>
                <a:latin typeface="Arial" panose="020B0604020202020204" pitchFamily="34" charset="0"/>
              </a:rPr>
              <a:t>Public</a:t>
            </a:r>
            <a:r>
              <a:rPr lang="el-GR" sz="1100" b="0" i="0" u="none" strike="noStrike" baseline="0">
                <a:solidFill>
                  <a:srgbClr val="404040"/>
                </a:solidFill>
                <a:latin typeface="Arial" panose="020B0604020202020204" pitchFamily="34" charset="0"/>
              </a:rPr>
              <a:t> Health (2020) 20:1665) και των δεδομένων του ελληνικού πληθυσμού από την ΕΛΣΤΑΤ https://www.statistics.gr/greece-in-figures, </a:t>
            </a:r>
            <a:r>
              <a:rPr lang="el-GR" sz="1100" b="0" i="0" u="none" strike="noStrike" baseline="0" err="1">
                <a:solidFill>
                  <a:srgbClr val="404040"/>
                </a:solidFill>
                <a:latin typeface="Arial" panose="020B0604020202020204" pitchFamily="34" charset="0"/>
              </a:rPr>
              <a:t>Last</a:t>
            </a:r>
            <a:r>
              <a:rPr lang="el-GR" sz="1100" b="0" i="0" u="none" strike="noStrike" baseline="0">
                <a:solidFill>
                  <a:srgbClr val="404040"/>
                </a:solidFill>
                <a:latin typeface="Arial" panose="020B0604020202020204" pitchFamily="34" charset="0"/>
              </a:rPr>
              <a:t> </a:t>
            </a:r>
            <a:r>
              <a:rPr lang="el-GR" sz="1100" b="0" i="0" u="none" strike="noStrike" baseline="0" err="1">
                <a:solidFill>
                  <a:srgbClr val="404040"/>
                </a:solidFill>
                <a:latin typeface="Arial" panose="020B0604020202020204" pitchFamily="34" charset="0"/>
              </a:rPr>
              <a:t>assessed</a:t>
            </a:r>
            <a:r>
              <a:rPr lang="el-GR" sz="1100" b="0" i="0" u="none" strike="noStrike" baseline="0">
                <a:solidFill>
                  <a:srgbClr val="404040"/>
                </a:solidFill>
                <a:latin typeface="Arial" panose="020B0604020202020204" pitchFamily="34" charset="0"/>
              </a:rPr>
              <a:t> 07.2024.</a:t>
            </a:r>
            <a:endParaRPr lang="en-US" sz="1100"/>
          </a:p>
        </p:txBody>
      </p:sp>
      <p:pic>
        <p:nvPicPr>
          <p:cNvPr id="9" name="Graphic 8" descr="Confused person outline">
            <a:extLst>
              <a:ext uri="{FF2B5EF4-FFF2-40B4-BE49-F238E27FC236}">
                <a16:creationId xmlns:a16="http://schemas.microsoft.com/office/drawing/2014/main" id="{105A91EA-2C6A-C9AE-5204-DA7CABC5DC9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22511" y="2198489"/>
            <a:ext cx="1981200" cy="1981200"/>
          </a:xfrm>
          <a:prstGeom prst="rect">
            <a:avLst/>
          </a:prstGeom>
        </p:spPr>
      </p:pic>
      <p:pic>
        <p:nvPicPr>
          <p:cNvPr id="10" name="Graphic 9" descr="Confused person outline">
            <a:extLst>
              <a:ext uri="{FF2B5EF4-FFF2-40B4-BE49-F238E27FC236}">
                <a16:creationId xmlns:a16="http://schemas.microsoft.com/office/drawing/2014/main" id="{545020F8-D101-3BA6-50AD-4F7EFF1EF0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38233" y="2162664"/>
            <a:ext cx="1981200" cy="1981200"/>
          </a:xfrm>
          <a:prstGeom prst="rect">
            <a:avLst/>
          </a:prstGeom>
        </p:spPr>
      </p:pic>
      <p:pic>
        <p:nvPicPr>
          <p:cNvPr id="11" name="Content Placeholder 6" descr="Confused person with solid fill">
            <a:extLst>
              <a:ext uri="{FF2B5EF4-FFF2-40B4-BE49-F238E27FC236}">
                <a16:creationId xmlns:a16="http://schemas.microsoft.com/office/drawing/2014/main" id="{B0033E6D-447B-1229-44D2-B6A220E0021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5800" y="4686300"/>
            <a:ext cx="1981200" cy="1981200"/>
          </a:xfrm>
          <a:prstGeom prst="rect">
            <a:avLst/>
          </a:prstGeom>
        </p:spPr>
      </p:pic>
      <p:pic>
        <p:nvPicPr>
          <p:cNvPr id="12" name="Content Placeholder 6" descr="Confused person with solid fill">
            <a:extLst>
              <a:ext uri="{FF2B5EF4-FFF2-40B4-BE49-F238E27FC236}">
                <a16:creationId xmlns:a16="http://schemas.microsoft.com/office/drawing/2014/main" id="{118351BD-AC2F-7A93-EF86-ADF8F019857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09800" y="4686300"/>
            <a:ext cx="1981200" cy="1981200"/>
          </a:xfrm>
          <a:prstGeom prst="rect">
            <a:avLst/>
          </a:prstGeom>
        </p:spPr>
      </p:pic>
      <p:pic>
        <p:nvPicPr>
          <p:cNvPr id="13" name="Content Placeholder 6" descr="Confused person with solid fill">
            <a:extLst>
              <a:ext uri="{FF2B5EF4-FFF2-40B4-BE49-F238E27FC236}">
                <a16:creationId xmlns:a16="http://schemas.microsoft.com/office/drawing/2014/main" id="{8B4BB19D-2E95-F85D-5A17-8FD2F3C7AE4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33800" y="4648486"/>
            <a:ext cx="1981200" cy="1981200"/>
          </a:xfrm>
          <a:prstGeom prst="rect">
            <a:avLst/>
          </a:prstGeom>
        </p:spPr>
      </p:pic>
      <p:pic>
        <p:nvPicPr>
          <p:cNvPr id="14" name="Content Placeholder 6" descr="Confused person with solid fill">
            <a:extLst>
              <a:ext uri="{FF2B5EF4-FFF2-40B4-BE49-F238E27FC236}">
                <a16:creationId xmlns:a16="http://schemas.microsoft.com/office/drawing/2014/main" id="{5052DB17-81EB-5CB1-3003-DE78126573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57800" y="4685331"/>
            <a:ext cx="1981200" cy="1981200"/>
          </a:xfrm>
          <a:prstGeom prst="rect">
            <a:avLst/>
          </a:prstGeom>
        </p:spPr>
      </p:pic>
      <p:pic>
        <p:nvPicPr>
          <p:cNvPr id="15" name="Graphic 14" descr="Confused person outline">
            <a:extLst>
              <a:ext uri="{FF2B5EF4-FFF2-40B4-BE49-F238E27FC236}">
                <a16:creationId xmlns:a16="http://schemas.microsoft.com/office/drawing/2014/main" id="{7268D94C-0084-698D-1C7D-8A9C41ECE21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29400" y="4652291"/>
            <a:ext cx="1981200" cy="1981200"/>
          </a:xfrm>
          <a:prstGeom prst="rect">
            <a:avLst/>
          </a:prstGeom>
        </p:spPr>
      </p:pic>
      <p:pic>
        <p:nvPicPr>
          <p:cNvPr id="16" name="Graphic 15" descr="Confused person outline">
            <a:extLst>
              <a:ext uri="{FF2B5EF4-FFF2-40B4-BE49-F238E27FC236}">
                <a16:creationId xmlns:a16="http://schemas.microsoft.com/office/drawing/2014/main" id="{0E148F76-F1D0-8DFF-7956-3903BDCCA97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14648" y="4668811"/>
            <a:ext cx="1981200" cy="1981200"/>
          </a:xfrm>
          <a:prstGeom prst="rect">
            <a:avLst/>
          </a:prstGeom>
        </p:spPr>
      </p:pic>
      <p:pic>
        <p:nvPicPr>
          <p:cNvPr id="17" name="Graphic 16" descr="Confused person outline">
            <a:extLst>
              <a:ext uri="{FF2B5EF4-FFF2-40B4-BE49-F238E27FC236}">
                <a16:creationId xmlns:a16="http://schemas.microsoft.com/office/drawing/2014/main" id="{823742F8-0424-D211-D079-DA5C884AFFF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86248" y="4685331"/>
            <a:ext cx="1981200" cy="1981200"/>
          </a:xfrm>
          <a:prstGeom prst="rect">
            <a:avLst/>
          </a:prstGeom>
        </p:spPr>
      </p:pic>
      <p:pic>
        <p:nvPicPr>
          <p:cNvPr id="18" name="Graphic 17" descr="Confused person outline">
            <a:extLst>
              <a:ext uri="{FF2B5EF4-FFF2-40B4-BE49-F238E27FC236}">
                <a16:creationId xmlns:a16="http://schemas.microsoft.com/office/drawing/2014/main" id="{4AA452A1-69EB-C8C8-9CDE-0B3B230A5B2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71496" y="4668811"/>
            <a:ext cx="1981200" cy="1981200"/>
          </a:xfrm>
          <a:prstGeom prst="rect">
            <a:avLst/>
          </a:prstGeom>
        </p:spPr>
      </p:pic>
      <p:pic>
        <p:nvPicPr>
          <p:cNvPr id="19" name="Graphic 18" descr="Confused person outline">
            <a:extLst>
              <a:ext uri="{FF2B5EF4-FFF2-40B4-BE49-F238E27FC236}">
                <a16:creationId xmlns:a16="http://schemas.microsoft.com/office/drawing/2014/main" id="{D5751AE0-6EA9-B92E-7D5B-3604D92E360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268200" y="4648486"/>
            <a:ext cx="1981200" cy="1981200"/>
          </a:xfrm>
          <a:prstGeom prst="rect">
            <a:avLst/>
          </a:prstGeom>
        </p:spPr>
      </p:pic>
      <p:pic>
        <p:nvPicPr>
          <p:cNvPr id="20" name="Graphic 19" descr="Confused person outline">
            <a:extLst>
              <a:ext uri="{FF2B5EF4-FFF2-40B4-BE49-F238E27FC236}">
                <a16:creationId xmlns:a16="http://schemas.microsoft.com/office/drawing/2014/main" id="{B53C1F2E-867B-9D80-6321-886E7BEA160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653448" y="4682460"/>
            <a:ext cx="1981200" cy="1981200"/>
          </a:xfrm>
          <a:prstGeom prst="rect">
            <a:avLst/>
          </a:prstGeom>
        </p:spPr>
      </p:pic>
      <p:sp>
        <p:nvSpPr>
          <p:cNvPr id="21" name="TextBox 20">
            <a:extLst>
              <a:ext uri="{FF2B5EF4-FFF2-40B4-BE49-F238E27FC236}">
                <a16:creationId xmlns:a16="http://schemas.microsoft.com/office/drawing/2014/main" id="{19F7343A-D7F2-10FC-20E0-75A099186539}"/>
              </a:ext>
            </a:extLst>
          </p:cNvPr>
          <p:cNvSpPr txBox="1"/>
          <p:nvPr/>
        </p:nvSpPr>
        <p:spPr>
          <a:xfrm>
            <a:off x="6623998" y="2662206"/>
            <a:ext cx="6743700" cy="830997"/>
          </a:xfrm>
          <a:prstGeom prst="rect">
            <a:avLst/>
          </a:prstGeom>
          <a:noFill/>
        </p:spPr>
        <p:txBody>
          <a:bodyPr wrap="square" rtlCol="0">
            <a:spAutoFit/>
          </a:bodyPr>
          <a:lstStyle/>
          <a:p>
            <a:r>
              <a:rPr lang="el-GR" sz="4800" b="1">
                <a:solidFill>
                  <a:srgbClr val="156082"/>
                </a:solidFill>
              </a:rPr>
              <a:t>1</a:t>
            </a:r>
            <a:r>
              <a:rPr lang="el-GR"/>
              <a:t> </a:t>
            </a:r>
            <a:r>
              <a:rPr lang="el-GR" sz="3200"/>
              <a:t>στους 3 ενήλικες ζει με παχυσαρκία</a:t>
            </a:r>
            <a:endParaRPr lang="en-US" sz="3200"/>
          </a:p>
        </p:txBody>
      </p:sp>
      <p:sp>
        <p:nvSpPr>
          <p:cNvPr id="22" name="TextBox 21">
            <a:extLst>
              <a:ext uri="{FF2B5EF4-FFF2-40B4-BE49-F238E27FC236}">
                <a16:creationId xmlns:a16="http://schemas.microsoft.com/office/drawing/2014/main" id="{D1DA6B40-8812-CB5E-F825-EAF52DCA6CF9}"/>
              </a:ext>
            </a:extLst>
          </p:cNvPr>
          <p:cNvSpPr txBox="1"/>
          <p:nvPr/>
        </p:nvSpPr>
        <p:spPr>
          <a:xfrm>
            <a:off x="15792734" y="4484924"/>
            <a:ext cx="3205802" cy="2308324"/>
          </a:xfrm>
          <a:prstGeom prst="rect">
            <a:avLst/>
          </a:prstGeom>
          <a:noFill/>
        </p:spPr>
        <p:txBody>
          <a:bodyPr wrap="square" rtlCol="0">
            <a:spAutoFit/>
          </a:bodyPr>
          <a:lstStyle/>
          <a:p>
            <a:r>
              <a:rPr lang="el-GR" sz="4800" b="1">
                <a:solidFill>
                  <a:srgbClr val="156082"/>
                </a:solidFill>
              </a:rPr>
              <a:t>4</a:t>
            </a:r>
            <a:r>
              <a:rPr lang="el-GR"/>
              <a:t> </a:t>
            </a:r>
            <a:r>
              <a:rPr lang="el-GR" sz="3200"/>
              <a:t>στους 10 ενήλικες με υπερβάλλον βάρος</a:t>
            </a:r>
            <a:endParaRPr lang="en-US" sz="3200"/>
          </a:p>
        </p:txBody>
      </p:sp>
      <p:sp>
        <p:nvSpPr>
          <p:cNvPr id="23" name="TextBox 22">
            <a:extLst>
              <a:ext uri="{FF2B5EF4-FFF2-40B4-BE49-F238E27FC236}">
                <a16:creationId xmlns:a16="http://schemas.microsoft.com/office/drawing/2014/main" id="{CE01DA98-DD3F-1132-9155-5721FBAA1D3A}"/>
              </a:ext>
            </a:extLst>
          </p:cNvPr>
          <p:cNvSpPr txBox="1"/>
          <p:nvPr/>
        </p:nvSpPr>
        <p:spPr>
          <a:xfrm>
            <a:off x="457200" y="7784969"/>
            <a:ext cx="16506683" cy="646331"/>
          </a:xfrm>
          <a:prstGeom prst="rect">
            <a:avLst/>
          </a:prstGeom>
          <a:noFill/>
        </p:spPr>
        <p:txBody>
          <a:bodyPr wrap="square" rtlCol="0">
            <a:spAutoFit/>
          </a:bodyPr>
          <a:lstStyle/>
          <a:p>
            <a:r>
              <a:rPr lang="el-GR" sz="3600" b="1">
                <a:solidFill>
                  <a:srgbClr val="156082"/>
                </a:solidFill>
                <a:latin typeface="Arial" panose="020B0604020202020204" pitchFamily="34" charset="0"/>
                <a:cs typeface="Arial" panose="020B0604020202020204" pitchFamily="34" charset="0"/>
              </a:rPr>
              <a:t>Υπολογίζεται ότι το 2030 ~ 5 εκατομμύρια ενήλικες θα έχουν υψηλό Δ.Μ.Σ.</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300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D00A3A-1300-123F-342E-E5F377321973}"/>
              </a:ext>
            </a:extLst>
          </p:cNvPr>
          <p:cNvSpPr>
            <a:spLocks noGrp="1"/>
          </p:cNvSpPr>
          <p:nvPr>
            <p:ph type="sldNum" sz="quarter" idx="11"/>
          </p:nvPr>
        </p:nvSpPr>
        <p:spPr>
          <a:xfrm>
            <a:off x="17501616" y="9765792"/>
            <a:ext cx="457200" cy="182880"/>
          </a:xfrm>
        </p:spPr>
        <p:txBody>
          <a:bodyPr anchor="ctr">
            <a:normAutofit fontScale="55000" lnSpcReduction="20000"/>
          </a:bodyPr>
          <a:lstStyle/>
          <a:p>
            <a:pPr>
              <a:spcAft>
                <a:spcPts val="900"/>
              </a:spcAft>
            </a:pPr>
            <a:fld id="{00000000-1234-1234-1234-123412341234}" type="slidenum">
              <a:rPr lang="en" smtClean="0"/>
              <a:pPr>
                <a:spcAft>
                  <a:spcPts val="900"/>
                </a:spcAft>
              </a:pPr>
              <a:t>3</a:t>
            </a:fld>
            <a:endParaRPr lang="en"/>
          </a:p>
        </p:txBody>
      </p:sp>
      <p:sp>
        <p:nvSpPr>
          <p:cNvPr id="17" name="Title 6">
            <a:extLst>
              <a:ext uri="{FF2B5EF4-FFF2-40B4-BE49-F238E27FC236}">
                <a16:creationId xmlns:a16="http://schemas.microsoft.com/office/drawing/2014/main" id="{3C13A5D3-218C-E3E8-1CF9-5726E084D58E}"/>
              </a:ext>
            </a:extLst>
          </p:cNvPr>
          <p:cNvSpPr>
            <a:spLocks noGrp="1"/>
          </p:cNvSpPr>
          <p:nvPr>
            <p:ph type="title"/>
          </p:nvPr>
        </p:nvSpPr>
        <p:spPr>
          <a:xfrm>
            <a:off x="617664" y="486845"/>
            <a:ext cx="15917736" cy="601526"/>
          </a:xfrm>
        </p:spPr>
        <p:txBody>
          <a:bodyPr/>
          <a:lstStyle/>
          <a:p>
            <a:r>
              <a:rPr lang="en-US" sz="4800">
                <a:solidFill>
                  <a:schemeClr val="bg1"/>
                </a:solidFill>
                <a:latin typeface="Arial" panose="020B0604020202020204" pitchFamily="34" charset="0"/>
                <a:cs typeface="Arial" panose="020B0604020202020204" pitchFamily="34" charset="0"/>
              </a:rPr>
              <a:t>H </a:t>
            </a:r>
            <a:r>
              <a:rPr lang="el-GR" sz="4800">
                <a:solidFill>
                  <a:schemeClr val="bg1"/>
                </a:solidFill>
                <a:latin typeface="Arial" panose="020B0604020202020204" pitchFamily="34" charset="0"/>
                <a:cs typeface="Arial" panose="020B0604020202020204" pitchFamily="34" charset="0"/>
              </a:rPr>
              <a:t>παχυσαρκία σχετίζεται με επιπλοκές</a:t>
            </a:r>
            <a:endParaRPr lang="en-US" sz="4800">
              <a:solidFill>
                <a:schemeClr val="bg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3008485-AC73-F2B4-6A13-33B47DECA8DF}"/>
              </a:ext>
            </a:extLst>
          </p:cNvPr>
          <p:cNvPicPr>
            <a:picLocks noChangeAspect="1"/>
          </p:cNvPicPr>
          <p:nvPr/>
        </p:nvPicPr>
        <p:blipFill>
          <a:blip r:embed="rId3"/>
          <a:stretch>
            <a:fillRect/>
          </a:stretch>
        </p:blipFill>
        <p:spPr>
          <a:xfrm>
            <a:off x="496235" y="2011160"/>
            <a:ext cx="10942857" cy="2371428"/>
          </a:xfrm>
          <a:prstGeom prst="rect">
            <a:avLst/>
          </a:prstGeom>
        </p:spPr>
      </p:pic>
      <p:pic>
        <p:nvPicPr>
          <p:cNvPr id="7" name="Picture 6">
            <a:extLst>
              <a:ext uri="{FF2B5EF4-FFF2-40B4-BE49-F238E27FC236}">
                <a16:creationId xmlns:a16="http://schemas.microsoft.com/office/drawing/2014/main" id="{32FDFC6F-3EEF-3021-0B17-411D863905C2}"/>
              </a:ext>
            </a:extLst>
          </p:cNvPr>
          <p:cNvPicPr>
            <a:picLocks noChangeAspect="1"/>
          </p:cNvPicPr>
          <p:nvPr/>
        </p:nvPicPr>
        <p:blipFill>
          <a:blip r:embed="rId4"/>
          <a:stretch>
            <a:fillRect/>
          </a:stretch>
        </p:blipFill>
        <p:spPr>
          <a:xfrm>
            <a:off x="5967663" y="5521082"/>
            <a:ext cx="10457142" cy="2414286"/>
          </a:xfrm>
          <a:prstGeom prst="rect">
            <a:avLst/>
          </a:prstGeom>
        </p:spPr>
      </p:pic>
      <p:sp>
        <p:nvSpPr>
          <p:cNvPr id="15" name="TextBox 14">
            <a:extLst>
              <a:ext uri="{FF2B5EF4-FFF2-40B4-BE49-F238E27FC236}">
                <a16:creationId xmlns:a16="http://schemas.microsoft.com/office/drawing/2014/main" id="{FFE64267-B572-6E6B-5712-D63C2CCEE57E}"/>
              </a:ext>
            </a:extLst>
          </p:cNvPr>
          <p:cNvSpPr txBox="1"/>
          <p:nvPr/>
        </p:nvSpPr>
        <p:spPr>
          <a:xfrm>
            <a:off x="13817066" y="8507401"/>
            <a:ext cx="808523" cy="482330"/>
          </a:xfrm>
          <a:prstGeom prst="rect">
            <a:avLst/>
          </a:prstGeom>
          <a:noFill/>
        </p:spPr>
        <p:txBody>
          <a:bodyPr wrap="square" lIns="0" tIns="0" rIns="0" bIns="0" rtlCol="0">
            <a:noAutofit/>
          </a:bodyPr>
          <a:lstStyle/>
          <a:p>
            <a:pPr algn="l">
              <a:lnSpc>
                <a:spcPct val="90000"/>
              </a:lnSpc>
            </a:pPr>
            <a:r>
              <a:rPr lang="el-GR" sz="1200" baseline="30000">
                <a:solidFill>
                  <a:schemeClr val="bg1"/>
                </a:solidFill>
              </a:rPr>
              <a:t>17,18</a:t>
            </a:r>
            <a:endParaRPr lang="en-US" sz="1200" baseline="30000">
              <a:solidFill>
                <a:schemeClr val="bg1"/>
              </a:solidFill>
            </a:endParaRPr>
          </a:p>
        </p:txBody>
      </p:sp>
      <p:sp>
        <p:nvSpPr>
          <p:cNvPr id="18" name="TextBox 17">
            <a:extLst>
              <a:ext uri="{FF2B5EF4-FFF2-40B4-BE49-F238E27FC236}">
                <a16:creationId xmlns:a16="http://schemas.microsoft.com/office/drawing/2014/main" id="{CF181DBD-54F2-BFEF-B58F-06EE7F002402}"/>
              </a:ext>
            </a:extLst>
          </p:cNvPr>
          <p:cNvSpPr txBox="1"/>
          <p:nvPr/>
        </p:nvSpPr>
        <p:spPr>
          <a:xfrm>
            <a:off x="329185" y="9270038"/>
            <a:ext cx="14148815" cy="830997"/>
          </a:xfrm>
          <a:prstGeom prst="rect">
            <a:avLst/>
          </a:prstGeom>
          <a:noFill/>
        </p:spPr>
        <p:txBody>
          <a:bodyPr wrap="square">
            <a:spAutoFit/>
          </a:bodyPr>
          <a:lstStyle/>
          <a:p>
            <a:r>
              <a:rPr lang="da-DK" sz="1200">
                <a:latin typeface="Arial" panose="020B0604020202020204" pitchFamily="34" charset="0"/>
                <a:cs typeface="Arial" panose="020B0604020202020204" pitchFamily="34" charset="0"/>
              </a:rPr>
              <a:t>7. Suk SH, et al. Stroke. 2003;34(7):1586-1592. 8. Senaratna CV, et al. Sleep Med Rev.2017;34:70-81. 9. Howard BV, et al. Endocrinol Metab Clin North Am. 2003;32(4):855-867. 10. Mokdad AH, et al. JAMA. 2003;289(1):76-79. 11. Kenchaiah S, et al. N Engl J Med. 2002;347(5):305-313. 12. Schnurr TM, et al. Diabetologia. 2020;63(7):1324-1332. 13.</a:t>
            </a:r>
            <a:r>
              <a:rPr lang="el-GR" sz="1200">
                <a:latin typeface="Arial" panose="020B0604020202020204" pitchFamily="34" charset="0"/>
                <a:cs typeface="Arial" panose="020B0604020202020204" pitchFamily="34" charset="0"/>
              </a:rPr>
              <a:t> </a:t>
            </a:r>
            <a:r>
              <a:rPr lang="da-DK" sz="1200">
                <a:latin typeface="Arial" panose="020B0604020202020204" pitchFamily="34" charset="0"/>
                <a:cs typeface="Arial" panose="020B0604020202020204" pitchFamily="34" charset="0"/>
              </a:rPr>
              <a:t>Silvestris E, et al. Reprod Biol Endocrinol. 2018;16(1):22. 14. Bai L, et al. Arthritis Res Ther. 2021;23(1):69. 15. King LK, et al. Indian J Med Res. 2013;138(2):185-193. 16. Stender S, et al. Hepatology. 2013;58(6):2133-2141. 17. Divella R, et al. Int J Biol Sci.</a:t>
            </a:r>
            <a:r>
              <a:rPr lang="el-GR" sz="1200">
                <a:latin typeface="Arial" panose="020B0604020202020204" pitchFamily="34" charset="0"/>
                <a:cs typeface="Arial" panose="020B0604020202020204" pitchFamily="34" charset="0"/>
              </a:rPr>
              <a:t> </a:t>
            </a:r>
            <a:r>
              <a:rPr lang="da-DK" sz="1200">
                <a:latin typeface="Arial" panose="020B0604020202020204" pitchFamily="34" charset="0"/>
                <a:cs typeface="Arial" panose="020B0604020202020204" pitchFamily="34" charset="0"/>
              </a:rPr>
              <a:t>2019;15(3):610-616. 18. De A, et al. J Hepatol. 2023:S0168-8278(23)05044-4. 19. Calle EE, et al. N Engl J Med. 2003;348(17):1625-1638. 20. Peters U, et al. J Allergy Clin Immunol. 2018;141(4):1169-1179.</a:t>
            </a:r>
            <a:endParaRPr lang="en-US" sz="120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B1981214-BC6B-F7EF-C91F-D456AFCE3909}"/>
              </a:ext>
            </a:extLst>
          </p:cNvPr>
          <p:cNvSpPr txBox="1"/>
          <p:nvPr/>
        </p:nvSpPr>
        <p:spPr>
          <a:xfrm>
            <a:off x="7226709" y="8748564"/>
            <a:ext cx="545691" cy="125949"/>
          </a:xfrm>
          <a:prstGeom prst="rect">
            <a:avLst/>
          </a:prstGeom>
          <a:noFill/>
        </p:spPr>
        <p:txBody>
          <a:bodyPr wrap="square" lIns="0" tIns="0" rIns="0" bIns="0" rtlCol="0">
            <a:noAutofit/>
          </a:bodyPr>
          <a:lstStyle/>
          <a:p>
            <a:pPr algn="l">
              <a:lnSpc>
                <a:spcPct val="90000"/>
              </a:lnSpc>
            </a:pPr>
            <a:r>
              <a:rPr lang="en-US" sz="1200">
                <a:solidFill>
                  <a:schemeClr val="bg1"/>
                </a:solidFill>
              </a:rPr>
              <a:t>13</a:t>
            </a:r>
          </a:p>
        </p:txBody>
      </p:sp>
      <p:pic>
        <p:nvPicPr>
          <p:cNvPr id="6" name="Picture 5">
            <a:extLst>
              <a:ext uri="{FF2B5EF4-FFF2-40B4-BE49-F238E27FC236}">
                <a16:creationId xmlns:a16="http://schemas.microsoft.com/office/drawing/2014/main" id="{C03837DE-C850-065D-0C40-D23AAF3A9D19}"/>
              </a:ext>
            </a:extLst>
          </p:cNvPr>
          <p:cNvPicPr>
            <a:picLocks noChangeAspect="1"/>
          </p:cNvPicPr>
          <p:nvPr/>
        </p:nvPicPr>
        <p:blipFill>
          <a:blip r:embed="rId5"/>
          <a:stretch>
            <a:fillRect/>
          </a:stretch>
        </p:blipFill>
        <p:spPr>
          <a:xfrm>
            <a:off x="617663" y="4355745"/>
            <a:ext cx="10700000" cy="1028571"/>
          </a:xfrm>
          <a:prstGeom prst="rect">
            <a:avLst/>
          </a:prstGeom>
        </p:spPr>
      </p:pic>
      <p:pic>
        <p:nvPicPr>
          <p:cNvPr id="9" name="Picture 8">
            <a:extLst>
              <a:ext uri="{FF2B5EF4-FFF2-40B4-BE49-F238E27FC236}">
                <a16:creationId xmlns:a16="http://schemas.microsoft.com/office/drawing/2014/main" id="{110527D5-C869-D628-EC84-26F4C35DBDBE}"/>
              </a:ext>
            </a:extLst>
          </p:cNvPr>
          <p:cNvPicPr>
            <a:picLocks noChangeAspect="1"/>
          </p:cNvPicPr>
          <p:nvPr/>
        </p:nvPicPr>
        <p:blipFill>
          <a:blip r:embed="rId6"/>
          <a:stretch>
            <a:fillRect/>
          </a:stretch>
        </p:blipFill>
        <p:spPr>
          <a:xfrm>
            <a:off x="5967663" y="7958520"/>
            <a:ext cx="10528572" cy="957143"/>
          </a:xfrm>
          <a:prstGeom prst="rect">
            <a:avLst/>
          </a:prstGeom>
        </p:spPr>
      </p:pic>
    </p:spTree>
    <p:extLst>
      <p:ext uri="{BB962C8B-B14F-4D97-AF65-F5344CB8AC3E}">
        <p14:creationId xmlns:p14="http://schemas.microsoft.com/office/powerpoint/2010/main" val="2863774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B61A7-776D-349C-3E9C-0A517500032C}"/>
              </a:ext>
            </a:extLst>
          </p:cNvPr>
          <p:cNvSpPr>
            <a:spLocks noGrp="1"/>
          </p:cNvSpPr>
          <p:nvPr>
            <p:ph type="title"/>
          </p:nvPr>
        </p:nvSpPr>
        <p:spPr/>
        <p:txBody>
          <a:bodyPr/>
          <a:lstStyle/>
          <a:p>
            <a:r>
              <a:rPr lang="el-GR"/>
              <a:t>Οι άνθρωποι που ζουν με παχυσαρκία πιστεύουν ότι η διαχείριση του βάρους τους είναι δική τους ευθύνη</a:t>
            </a:r>
            <a:endParaRPr lang="en-US"/>
          </a:p>
        </p:txBody>
      </p:sp>
      <p:grpSp>
        <p:nvGrpSpPr>
          <p:cNvPr id="4" name="Group 11">
            <a:extLst>
              <a:ext uri="{FF2B5EF4-FFF2-40B4-BE49-F238E27FC236}">
                <a16:creationId xmlns:a16="http://schemas.microsoft.com/office/drawing/2014/main" id="{31D3930E-4E92-E34A-DBCB-A5C4C65B0AE9}"/>
              </a:ext>
            </a:extLst>
          </p:cNvPr>
          <p:cNvGrpSpPr>
            <a:grpSpLocks noChangeAspect="1"/>
          </p:cNvGrpSpPr>
          <p:nvPr/>
        </p:nvGrpSpPr>
        <p:grpSpPr>
          <a:xfrm>
            <a:off x="64781" y="2600948"/>
            <a:ext cx="17830800" cy="5085104"/>
            <a:chOff x="0" y="0"/>
            <a:chExt cx="34823400" cy="9682886"/>
          </a:xfrm>
        </p:grpSpPr>
        <p:sp>
          <p:nvSpPr>
            <p:cNvPr id="5" name="Freeform 12">
              <a:extLst>
                <a:ext uri="{FF2B5EF4-FFF2-40B4-BE49-F238E27FC236}">
                  <a16:creationId xmlns:a16="http://schemas.microsoft.com/office/drawing/2014/main" id="{2E94049D-A888-7E3C-7F64-A6DF8F8D0220}"/>
                </a:ext>
              </a:extLst>
            </p:cNvPr>
            <p:cNvSpPr/>
            <p:nvPr/>
          </p:nvSpPr>
          <p:spPr>
            <a:xfrm>
              <a:off x="63500" y="63500"/>
              <a:ext cx="34696397" cy="9555987"/>
            </a:xfrm>
            <a:custGeom>
              <a:avLst/>
              <a:gdLst/>
              <a:ahLst/>
              <a:cxnLst/>
              <a:rect l="l" t="t" r="r" b="b"/>
              <a:pathLst>
                <a:path w="34696397" h="9555987">
                  <a:moveTo>
                    <a:pt x="7725410" y="0"/>
                  </a:moveTo>
                  <a:cubicBezTo>
                    <a:pt x="5101463" y="127"/>
                    <a:pt x="2972054" y="2115185"/>
                    <a:pt x="2948051" y="4733544"/>
                  </a:cubicBezTo>
                  <a:lnTo>
                    <a:pt x="2947416" y="4733544"/>
                  </a:lnTo>
                  <a:cubicBezTo>
                    <a:pt x="2947289" y="6002274"/>
                    <a:pt x="2451735" y="7108952"/>
                    <a:pt x="1649476" y="7911465"/>
                  </a:cubicBezTo>
                  <a:cubicBezTo>
                    <a:pt x="1188466" y="8372475"/>
                    <a:pt x="626745" y="8732139"/>
                    <a:pt x="0" y="8954770"/>
                  </a:cubicBezTo>
                  <a:lnTo>
                    <a:pt x="0" y="9320530"/>
                  </a:lnTo>
                  <a:cubicBezTo>
                    <a:pt x="1899031" y="8699246"/>
                    <a:pt x="3274568" y="6914769"/>
                    <a:pt x="3293491" y="4777867"/>
                  </a:cubicBezTo>
                  <a:lnTo>
                    <a:pt x="3293999" y="4777867"/>
                  </a:lnTo>
                  <a:cubicBezTo>
                    <a:pt x="3294126" y="3553713"/>
                    <a:pt x="3789680" y="2446909"/>
                    <a:pt x="4591939" y="1644396"/>
                  </a:cubicBezTo>
                  <a:cubicBezTo>
                    <a:pt x="5394452" y="842391"/>
                    <a:pt x="6501130" y="346710"/>
                    <a:pt x="7725410" y="346583"/>
                  </a:cubicBezTo>
                  <a:cubicBezTo>
                    <a:pt x="8949563" y="346710"/>
                    <a:pt x="10056368" y="842391"/>
                    <a:pt x="10858881" y="1644523"/>
                  </a:cubicBezTo>
                  <a:cubicBezTo>
                    <a:pt x="11661012" y="2447036"/>
                    <a:pt x="12156694" y="3553714"/>
                    <a:pt x="12156821" y="4777994"/>
                  </a:cubicBezTo>
                  <a:lnTo>
                    <a:pt x="12157328" y="4777994"/>
                  </a:lnTo>
                  <a:cubicBezTo>
                    <a:pt x="12176886" y="7436358"/>
                    <a:pt x="14308074" y="9555860"/>
                    <a:pt x="16934814" y="9555987"/>
                  </a:cubicBezTo>
                  <a:cubicBezTo>
                    <a:pt x="19561555" y="9555860"/>
                    <a:pt x="21692743" y="7436357"/>
                    <a:pt x="21712300" y="4777993"/>
                  </a:cubicBezTo>
                  <a:lnTo>
                    <a:pt x="21712681" y="4777993"/>
                  </a:lnTo>
                  <a:cubicBezTo>
                    <a:pt x="21712808" y="3553840"/>
                    <a:pt x="22208362" y="2447035"/>
                    <a:pt x="23010620" y="1644522"/>
                  </a:cubicBezTo>
                  <a:cubicBezTo>
                    <a:pt x="23813133" y="842390"/>
                    <a:pt x="24919811" y="346709"/>
                    <a:pt x="26143964" y="346582"/>
                  </a:cubicBezTo>
                  <a:cubicBezTo>
                    <a:pt x="27368243" y="346709"/>
                    <a:pt x="28474922" y="842390"/>
                    <a:pt x="29277435" y="1644522"/>
                  </a:cubicBezTo>
                  <a:cubicBezTo>
                    <a:pt x="30079566" y="2447035"/>
                    <a:pt x="30575247" y="3553713"/>
                    <a:pt x="30575374" y="4777993"/>
                  </a:cubicBezTo>
                  <a:lnTo>
                    <a:pt x="30575883" y="4777993"/>
                  </a:lnTo>
                  <a:cubicBezTo>
                    <a:pt x="30595695" y="7212583"/>
                    <a:pt x="32381441" y="9192513"/>
                    <a:pt x="34696397" y="9511156"/>
                  </a:cubicBezTo>
                  <a:lnTo>
                    <a:pt x="34696397" y="9511156"/>
                  </a:lnTo>
                  <a:lnTo>
                    <a:pt x="34696397" y="9160891"/>
                  </a:lnTo>
                  <a:lnTo>
                    <a:pt x="34696397" y="9160891"/>
                  </a:lnTo>
                  <a:cubicBezTo>
                    <a:pt x="33735516" y="9018143"/>
                    <a:pt x="32875978" y="8567293"/>
                    <a:pt x="32219897" y="7911338"/>
                  </a:cubicBezTo>
                  <a:cubicBezTo>
                    <a:pt x="31417766" y="7108825"/>
                    <a:pt x="30922085" y="6002147"/>
                    <a:pt x="30921958" y="4777867"/>
                  </a:cubicBezTo>
                  <a:lnTo>
                    <a:pt x="30921958" y="4737354"/>
                  </a:lnTo>
                  <a:lnTo>
                    <a:pt x="30921449" y="4737354"/>
                  </a:lnTo>
                  <a:cubicBezTo>
                    <a:pt x="30899481" y="2117344"/>
                    <a:pt x="28769311" y="127"/>
                    <a:pt x="26143967" y="0"/>
                  </a:cubicBezTo>
                  <a:cubicBezTo>
                    <a:pt x="23517352" y="127"/>
                    <a:pt x="21386293" y="2119503"/>
                    <a:pt x="21366482" y="4741291"/>
                  </a:cubicBezTo>
                  <a:lnTo>
                    <a:pt x="21365973" y="4741291"/>
                  </a:lnTo>
                  <a:cubicBezTo>
                    <a:pt x="21365846" y="6002147"/>
                    <a:pt x="20870292" y="7108952"/>
                    <a:pt x="20068034" y="7911338"/>
                  </a:cubicBezTo>
                  <a:cubicBezTo>
                    <a:pt x="19265522" y="8713470"/>
                    <a:pt x="18158844" y="9209151"/>
                    <a:pt x="16934563" y="9209278"/>
                  </a:cubicBezTo>
                  <a:cubicBezTo>
                    <a:pt x="15710283" y="9209151"/>
                    <a:pt x="14603605" y="8713597"/>
                    <a:pt x="13801092" y="7911338"/>
                  </a:cubicBezTo>
                  <a:cubicBezTo>
                    <a:pt x="12998960" y="7108825"/>
                    <a:pt x="12503279" y="6002147"/>
                    <a:pt x="12503152" y="4777867"/>
                  </a:cubicBezTo>
                  <a:lnTo>
                    <a:pt x="12503152" y="4741291"/>
                  </a:lnTo>
                  <a:lnTo>
                    <a:pt x="12502771" y="4741291"/>
                  </a:lnTo>
                  <a:cubicBezTo>
                    <a:pt x="12483084" y="2119503"/>
                    <a:pt x="10352024" y="127"/>
                    <a:pt x="7725410" y="0"/>
                  </a:cubicBezTo>
                  <a:close/>
                </a:path>
              </a:pathLst>
            </a:custGeom>
            <a:solidFill>
              <a:srgbClr val="FFD23A"/>
            </a:solidFill>
          </p:spPr>
          <p:txBody>
            <a:bodyPr/>
            <a:lstStyle/>
            <a:p>
              <a:endParaRPr lang="en-US"/>
            </a:p>
          </p:txBody>
        </p:sp>
        <p:sp>
          <p:nvSpPr>
            <p:cNvPr id="6" name="Freeform 13">
              <a:extLst>
                <a:ext uri="{FF2B5EF4-FFF2-40B4-BE49-F238E27FC236}">
                  <a16:creationId xmlns:a16="http://schemas.microsoft.com/office/drawing/2014/main" id="{F699391C-D4EE-6754-4C5E-1819C441D9E0}"/>
                </a:ext>
              </a:extLst>
            </p:cNvPr>
            <p:cNvSpPr/>
            <p:nvPr/>
          </p:nvSpPr>
          <p:spPr>
            <a:xfrm>
              <a:off x="3908298" y="950214"/>
              <a:ext cx="7782306" cy="7782433"/>
            </a:xfrm>
            <a:custGeom>
              <a:avLst/>
              <a:gdLst/>
              <a:ahLst/>
              <a:cxnLst/>
              <a:rect l="l" t="t" r="r" b="b"/>
              <a:pathLst>
                <a:path w="7782306" h="7782433">
                  <a:moveTo>
                    <a:pt x="3891153" y="7782433"/>
                  </a:moveTo>
                  <a:cubicBezTo>
                    <a:pt x="1742059" y="7782433"/>
                    <a:pt x="0" y="6040374"/>
                    <a:pt x="0" y="3891280"/>
                  </a:cubicBezTo>
                  <a:lnTo>
                    <a:pt x="14351" y="3891280"/>
                  </a:lnTo>
                  <a:lnTo>
                    <a:pt x="0" y="3891280"/>
                  </a:lnTo>
                  <a:cubicBezTo>
                    <a:pt x="0" y="1742186"/>
                    <a:pt x="1742059" y="0"/>
                    <a:pt x="3891153" y="0"/>
                  </a:cubicBezTo>
                  <a:lnTo>
                    <a:pt x="3891153" y="14351"/>
                  </a:lnTo>
                  <a:lnTo>
                    <a:pt x="3891153" y="0"/>
                  </a:lnTo>
                  <a:cubicBezTo>
                    <a:pt x="6040247" y="0"/>
                    <a:pt x="7782306" y="1742186"/>
                    <a:pt x="7782306" y="3891153"/>
                  </a:cubicBezTo>
                  <a:lnTo>
                    <a:pt x="7767955" y="3891153"/>
                  </a:lnTo>
                  <a:lnTo>
                    <a:pt x="7782306" y="3891153"/>
                  </a:lnTo>
                  <a:cubicBezTo>
                    <a:pt x="7782306" y="6040248"/>
                    <a:pt x="6040120" y="7782306"/>
                    <a:pt x="3891153" y="7782306"/>
                  </a:cubicBezTo>
                  <a:lnTo>
                    <a:pt x="3891153" y="7767955"/>
                  </a:lnTo>
                  <a:lnTo>
                    <a:pt x="3891153" y="7782306"/>
                  </a:lnTo>
                  <a:moveTo>
                    <a:pt x="3891153" y="7753604"/>
                  </a:moveTo>
                  <a:cubicBezTo>
                    <a:pt x="6024372" y="7753604"/>
                    <a:pt x="7753604" y="6024373"/>
                    <a:pt x="7753604" y="3891153"/>
                  </a:cubicBezTo>
                  <a:cubicBezTo>
                    <a:pt x="7753604" y="1757934"/>
                    <a:pt x="6024372" y="28702"/>
                    <a:pt x="3891153" y="28702"/>
                  </a:cubicBezTo>
                  <a:cubicBezTo>
                    <a:pt x="1757934" y="28702"/>
                    <a:pt x="28702" y="1758061"/>
                    <a:pt x="28702" y="3891280"/>
                  </a:cubicBezTo>
                  <a:cubicBezTo>
                    <a:pt x="28702" y="6024499"/>
                    <a:pt x="1757934" y="7753731"/>
                    <a:pt x="3891153" y="7753731"/>
                  </a:cubicBezTo>
                  <a:close/>
                  <a:moveTo>
                    <a:pt x="4598924" y="7460742"/>
                  </a:moveTo>
                  <a:cubicBezTo>
                    <a:pt x="4369942" y="7505827"/>
                    <a:pt x="4133342" y="7529576"/>
                    <a:pt x="3891153" y="7529576"/>
                  </a:cubicBezTo>
                  <a:lnTo>
                    <a:pt x="3891153" y="7515225"/>
                  </a:lnTo>
                  <a:lnTo>
                    <a:pt x="3891153" y="7529576"/>
                  </a:lnTo>
                  <a:cubicBezTo>
                    <a:pt x="1881759" y="7529576"/>
                    <a:pt x="252730" y="5900674"/>
                    <a:pt x="252730" y="3891153"/>
                  </a:cubicBezTo>
                  <a:lnTo>
                    <a:pt x="267081" y="3891153"/>
                  </a:lnTo>
                  <a:lnTo>
                    <a:pt x="252730" y="3891153"/>
                  </a:lnTo>
                  <a:cubicBezTo>
                    <a:pt x="252730" y="1881886"/>
                    <a:pt x="1881759" y="252857"/>
                    <a:pt x="3891153" y="252857"/>
                  </a:cubicBezTo>
                  <a:lnTo>
                    <a:pt x="3891153" y="267208"/>
                  </a:lnTo>
                  <a:lnTo>
                    <a:pt x="3891153" y="252857"/>
                  </a:lnTo>
                  <a:cubicBezTo>
                    <a:pt x="5900547" y="252857"/>
                    <a:pt x="7529449" y="1881759"/>
                    <a:pt x="7529449" y="3891153"/>
                  </a:cubicBezTo>
                  <a:lnTo>
                    <a:pt x="7500747" y="3891153"/>
                  </a:lnTo>
                  <a:cubicBezTo>
                    <a:pt x="7500747" y="1897634"/>
                    <a:pt x="5884545" y="281559"/>
                    <a:pt x="3891153" y="281559"/>
                  </a:cubicBezTo>
                  <a:cubicBezTo>
                    <a:pt x="1897762" y="281559"/>
                    <a:pt x="281432" y="1897761"/>
                    <a:pt x="281432" y="3891280"/>
                  </a:cubicBezTo>
                  <a:cubicBezTo>
                    <a:pt x="281432" y="5884799"/>
                    <a:pt x="1897634" y="7500874"/>
                    <a:pt x="3891153" y="7500874"/>
                  </a:cubicBezTo>
                  <a:cubicBezTo>
                    <a:pt x="4131437" y="7500874"/>
                    <a:pt x="4366260" y="7477379"/>
                    <a:pt x="4593336" y="7432675"/>
                  </a:cubicBezTo>
                  <a:close/>
                </a:path>
              </a:pathLst>
            </a:custGeom>
            <a:solidFill>
              <a:srgbClr val="3A5382"/>
            </a:solidFill>
          </p:spPr>
          <p:txBody>
            <a:bodyPr/>
            <a:lstStyle/>
            <a:p>
              <a:endParaRPr lang="en-US"/>
            </a:p>
          </p:txBody>
        </p:sp>
        <p:sp>
          <p:nvSpPr>
            <p:cNvPr id="7" name="Freeform 14">
              <a:extLst>
                <a:ext uri="{FF2B5EF4-FFF2-40B4-BE49-F238E27FC236}">
                  <a16:creationId xmlns:a16="http://schemas.microsoft.com/office/drawing/2014/main" id="{8C5F25D3-BF0C-8097-14AE-9B4D62EF8FDE}"/>
                </a:ext>
              </a:extLst>
            </p:cNvPr>
            <p:cNvSpPr/>
            <p:nvPr/>
          </p:nvSpPr>
          <p:spPr>
            <a:xfrm>
              <a:off x="13135863" y="950340"/>
              <a:ext cx="7782306" cy="7782306"/>
            </a:xfrm>
            <a:custGeom>
              <a:avLst/>
              <a:gdLst/>
              <a:ahLst/>
              <a:cxnLst/>
              <a:rect l="l" t="t" r="r" b="b"/>
              <a:pathLst>
                <a:path w="7782306" h="7782306">
                  <a:moveTo>
                    <a:pt x="3891154" y="7782307"/>
                  </a:moveTo>
                  <a:cubicBezTo>
                    <a:pt x="1742060" y="7782307"/>
                    <a:pt x="0" y="6040248"/>
                    <a:pt x="0" y="3891154"/>
                  </a:cubicBezTo>
                  <a:lnTo>
                    <a:pt x="14351" y="3891154"/>
                  </a:lnTo>
                  <a:lnTo>
                    <a:pt x="0" y="3891154"/>
                  </a:lnTo>
                  <a:cubicBezTo>
                    <a:pt x="0" y="1742060"/>
                    <a:pt x="1742187" y="0"/>
                    <a:pt x="3891154" y="0"/>
                  </a:cubicBezTo>
                  <a:lnTo>
                    <a:pt x="3891154" y="14351"/>
                  </a:lnTo>
                  <a:lnTo>
                    <a:pt x="3891154" y="0"/>
                  </a:lnTo>
                  <a:cubicBezTo>
                    <a:pt x="6040247" y="0"/>
                    <a:pt x="7782307" y="1742186"/>
                    <a:pt x="7782307" y="3891154"/>
                  </a:cubicBezTo>
                  <a:lnTo>
                    <a:pt x="7767956" y="3891154"/>
                  </a:lnTo>
                  <a:lnTo>
                    <a:pt x="7782307" y="3891154"/>
                  </a:lnTo>
                  <a:cubicBezTo>
                    <a:pt x="7782307" y="6040247"/>
                    <a:pt x="6040120" y="7782307"/>
                    <a:pt x="3891154" y="7782307"/>
                  </a:cubicBezTo>
                  <a:lnTo>
                    <a:pt x="3891154" y="7767956"/>
                  </a:lnTo>
                  <a:lnTo>
                    <a:pt x="3891154" y="7782307"/>
                  </a:lnTo>
                  <a:moveTo>
                    <a:pt x="3891154" y="7753605"/>
                  </a:moveTo>
                  <a:cubicBezTo>
                    <a:pt x="6024372" y="7753605"/>
                    <a:pt x="7753605" y="6024372"/>
                    <a:pt x="7753605" y="3891154"/>
                  </a:cubicBezTo>
                  <a:cubicBezTo>
                    <a:pt x="7753605" y="1757935"/>
                    <a:pt x="6024374" y="28576"/>
                    <a:pt x="3891154" y="28576"/>
                  </a:cubicBezTo>
                  <a:cubicBezTo>
                    <a:pt x="1757933" y="28576"/>
                    <a:pt x="28702" y="1757808"/>
                    <a:pt x="28702" y="3891027"/>
                  </a:cubicBezTo>
                  <a:cubicBezTo>
                    <a:pt x="28702" y="6024247"/>
                    <a:pt x="1758062" y="7753478"/>
                    <a:pt x="3891154" y="7753478"/>
                  </a:cubicBezTo>
                  <a:close/>
                  <a:moveTo>
                    <a:pt x="4598924" y="7460743"/>
                  </a:moveTo>
                  <a:cubicBezTo>
                    <a:pt x="4369943" y="7505828"/>
                    <a:pt x="4133342" y="7529577"/>
                    <a:pt x="3891154" y="7529577"/>
                  </a:cubicBezTo>
                  <a:lnTo>
                    <a:pt x="3891154" y="7515225"/>
                  </a:lnTo>
                  <a:lnTo>
                    <a:pt x="3891154" y="7529577"/>
                  </a:lnTo>
                  <a:cubicBezTo>
                    <a:pt x="1881760" y="7529577"/>
                    <a:pt x="252858" y="5900674"/>
                    <a:pt x="252858" y="3891154"/>
                  </a:cubicBezTo>
                  <a:lnTo>
                    <a:pt x="267209" y="3891154"/>
                  </a:lnTo>
                  <a:lnTo>
                    <a:pt x="252858" y="3891154"/>
                  </a:lnTo>
                  <a:cubicBezTo>
                    <a:pt x="252858" y="1881760"/>
                    <a:pt x="1881887" y="252857"/>
                    <a:pt x="3891154" y="252857"/>
                  </a:cubicBezTo>
                  <a:lnTo>
                    <a:pt x="3891154" y="267208"/>
                  </a:lnTo>
                  <a:lnTo>
                    <a:pt x="3891154" y="252857"/>
                  </a:lnTo>
                  <a:cubicBezTo>
                    <a:pt x="5900547" y="252857"/>
                    <a:pt x="7529449" y="1881759"/>
                    <a:pt x="7529449" y="3891154"/>
                  </a:cubicBezTo>
                  <a:lnTo>
                    <a:pt x="7500747" y="3891154"/>
                  </a:lnTo>
                  <a:cubicBezTo>
                    <a:pt x="7500747" y="1897635"/>
                    <a:pt x="5884545" y="281560"/>
                    <a:pt x="3891154" y="281560"/>
                  </a:cubicBezTo>
                  <a:cubicBezTo>
                    <a:pt x="1897762" y="281560"/>
                    <a:pt x="281560" y="1897635"/>
                    <a:pt x="281560" y="3891154"/>
                  </a:cubicBezTo>
                  <a:cubicBezTo>
                    <a:pt x="281560" y="5884672"/>
                    <a:pt x="1897762" y="7500874"/>
                    <a:pt x="3891154" y="7500874"/>
                  </a:cubicBezTo>
                  <a:cubicBezTo>
                    <a:pt x="4131438" y="7500874"/>
                    <a:pt x="4366261" y="7477380"/>
                    <a:pt x="4593337" y="7432675"/>
                  </a:cubicBezTo>
                  <a:close/>
                </a:path>
              </a:pathLst>
            </a:custGeom>
            <a:solidFill>
              <a:srgbClr val="308E93"/>
            </a:solidFill>
          </p:spPr>
          <p:txBody>
            <a:bodyPr/>
            <a:lstStyle/>
            <a:p>
              <a:endParaRPr lang="en-US"/>
            </a:p>
          </p:txBody>
        </p:sp>
        <p:sp>
          <p:nvSpPr>
            <p:cNvPr id="8" name="Freeform 15">
              <a:extLst>
                <a:ext uri="{FF2B5EF4-FFF2-40B4-BE49-F238E27FC236}">
                  <a16:creationId xmlns:a16="http://schemas.microsoft.com/office/drawing/2014/main" id="{C9264454-D405-3ABC-AD95-DEB65BA4D993}"/>
                </a:ext>
              </a:extLst>
            </p:cNvPr>
            <p:cNvSpPr/>
            <p:nvPr/>
          </p:nvSpPr>
          <p:spPr>
            <a:xfrm>
              <a:off x="22363430" y="950340"/>
              <a:ext cx="7782308" cy="7782306"/>
            </a:xfrm>
            <a:custGeom>
              <a:avLst/>
              <a:gdLst/>
              <a:ahLst/>
              <a:cxnLst/>
              <a:rect l="l" t="t" r="r" b="b"/>
              <a:pathLst>
                <a:path w="7782308" h="7782306">
                  <a:moveTo>
                    <a:pt x="3891153" y="7782307"/>
                  </a:moveTo>
                  <a:cubicBezTo>
                    <a:pt x="1742060" y="7782307"/>
                    <a:pt x="0" y="6040248"/>
                    <a:pt x="0" y="3891154"/>
                  </a:cubicBezTo>
                  <a:lnTo>
                    <a:pt x="14351" y="3891154"/>
                  </a:lnTo>
                  <a:lnTo>
                    <a:pt x="0" y="3891154"/>
                  </a:lnTo>
                  <a:cubicBezTo>
                    <a:pt x="0" y="1742060"/>
                    <a:pt x="1742187" y="0"/>
                    <a:pt x="3891153" y="0"/>
                  </a:cubicBezTo>
                  <a:lnTo>
                    <a:pt x="3891153" y="14351"/>
                  </a:lnTo>
                  <a:lnTo>
                    <a:pt x="3891153" y="0"/>
                  </a:lnTo>
                  <a:cubicBezTo>
                    <a:pt x="6040247" y="0"/>
                    <a:pt x="7782308" y="1742186"/>
                    <a:pt x="7782308" y="3891154"/>
                  </a:cubicBezTo>
                  <a:lnTo>
                    <a:pt x="7767959" y="3891154"/>
                  </a:lnTo>
                  <a:lnTo>
                    <a:pt x="7782308" y="3891154"/>
                  </a:lnTo>
                  <a:cubicBezTo>
                    <a:pt x="7782308" y="6040247"/>
                    <a:pt x="6040123" y="7782307"/>
                    <a:pt x="3891153" y="7782307"/>
                  </a:cubicBezTo>
                  <a:lnTo>
                    <a:pt x="3891153" y="7767956"/>
                  </a:lnTo>
                  <a:lnTo>
                    <a:pt x="3891153" y="7782307"/>
                  </a:lnTo>
                  <a:moveTo>
                    <a:pt x="3891153" y="7753605"/>
                  </a:moveTo>
                  <a:cubicBezTo>
                    <a:pt x="6024372" y="7753605"/>
                    <a:pt x="7753603" y="6024372"/>
                    <a:pt x="7753603" y="3891154"/>
                  </a:cubicBezTo>
                  <a:cubicBezTo>
                    <a:pt x="7753603" y="1757935"/>
                    <a:pt x="6024372" y="28576"/>
                    <a:pt x="3891153" y="28576"/>
                  </a:cubicBezTo>
                  <a:cubicBezTo>
                    <a:pt x="1757935" y="28576"/>
                    <a:pt x="28702" y="1757808"/>
                    <a:pt x="28702" y="3891027"/>
                  </a:cubicBezTo>
                  <a:cubicBezTo>
                    <a:pt x="28702" y="6024247"/>
                    <a:pt x="1758062" y="7753478"/>
                    <a:pt x="3891153" y="7753478"/>
                  </a:cubicBezTo>
                  <a:close/>
                  <a:moveTo>
                    <a:pt x="4598924" y="7460743"/>
                  </a:moveTo>
                  <a:cubicBezTo>
                    <a:pt x="4369943" y="7505828"/>
                    <a:pt x="4133343" y="7529577"/>
                    <a:pt x="3891153" y="7529577"/>
                  </a:cubicBezTo>
                  <a:lnTo>
                    <a:pt x="3891153" y="7515225"/>
                  </a:lnTo>
                  <a:lnTo>
                    <a:pt x="3891153" y="7529577"/>
                  </a:lnTo>
                  <a:cubicBezTo>
                    <a:pt x="1881760" y="7529577"/>
                    <a:pt x="252858" y="5900674"/>
                    <a:pt x="252858" y="3891154"/>
                  </a:cubicBezTo>
                  <a:lnTo>
                    <a:pt x="267209" y="3891154"/>
                  </a:lnTo>
                  <a:lnTo>
                    <a:pt x="252858" y="3891154"/>
                  </a:lnTo>
                  <a:cubicBezTo>
                    <a:pt x="252858" y="1881760"/>
                    <a:pt x="1881887" y="252857"/>
                    <a:pt x="3891153" y="252857"/>
                  </a:cubicBezTo>
                  <a:lnTo>
                    <a:pt x="3891153" y="267208"/>
                  </a:lnTo>
                  <a:lnTo>
                    <a:pt x="3891153" y="252857"/>
                  </a:lnTo>
                  <a:cubicBezTo>
                    <a:pt x="5900547" y="252857"/>
                    <a:pt x="7529449" y="1881759"/>
                    <a:pt x="7529449" y="3891154"/>
                  </a:cubicBezTo>
                  <a:lnTo>
                    <a:pt x="7500747" y="3891154"/>
                  </a:lnTo>
                  <a:cubicBezTo>
                    <a:pt x="7500747" y="1897635"/>
                    <a:pt x="5884545" y="281560"/>
                    <a:pt x="3891153" y="281560"/>
                  </a:cubicBezTo>
                  <a:cubicBezTo>
                    <a:pt x="1897762" y="281560"/>
                    <a:pt x="281560" y="1897635"/>
                    <a:pt x="281560" y="3891154"/>
                  </a:cubicBezTo>
                  <a:cubicBezTo>
                    <a:pt x="281560" y="5884672"/>
                    <a:pt x="1897762" y="7500874"/>
                    <a:pt x="3891153" y="7500874"/>
                  </a:cubicBezTo>
                  <a:cubicBezTo>
                    <a:pt x="4131437" y="7500874"/>
                    <a:pt x="4366259" y="7477380"/>
                    <a:pt x="4593337" y="7432675"/>
                  </a:cubicBezTo>
                  <a:close/>
                </a:path>
              </a:pathLst>
            </a:custGeom>
            <a:solidFill>
              <a:srgbClr val="3A5382"/>
            </a:solidFill>
          </p:spPr>
          <p:txBody>
            <a:bodyPr/>
            <a:lstStyle/>
            <a:p>
              <a:endParaRPr lang="en-US"/>
            </a:p>
          </p:txBody>
        </p:sp>
      </p:grpSp>
      <p:sp>
        <p:nvSpPr>
          <p:cNvPr id="9" name="TextBox 16">
            <a:extLst>
              <a:ext uri="{FF2B5EF4-FFF2-40B4-BE49-F238E27FC236}">
                <a16:creationId xmlns:a16="http://schemas.microsoft.com/office/drawing/2014/main" id="{7DE0A337-D4A4-A931-6D21-C68454488D2B}"/>
              </a:ext>
            </a:extLst>
          </p:cNvPr>
          <p:cNvSpPr txBox="1"/>
          <p:nvPr/>
        </p:nvSpPr>
        <p:spPr>
          <a:xfrm>
            <a:off x="2527876" y="4007396"/>
            <a:ext cx="3210775" cy="3077263"/>
          </a:xfrm>
          <a:prstGeom prst="rect">
            <a:avLst/>
          </a:prstGeom>
        </p:spPr>
        <p:txBody>
          <a:bodyPr lIns="0" tIns="0" rIns="0" bIns="0" rtlCol="0" anchor="t">
            <a:spAutoFit/>
          </a:bodyPr>
          <a:lstStyle/>
          <a:p>
            <a:pPr algn="ctr">
              <a:lnSpc>
                <a:spcPts val="3823"/>
              </a:lnSpc>
            </a:pPr>
            <a:r>
              <a:rPr lang="en-US" sz="2730" b="1">
                <a:solidFill>
                  <a:srgbClr val="156082"/>
                </a:solidFill>
                <a:latin typeface="Arial Bold"/>
                <a:ea typeface="Arial Bold"/>
                <a:cs typeface="Arial Bold"/>
                <a:sym typeface="Arial Bold"/>
              </a:rPr>
              <a:t>30%</a:t>
            </a:r>
          </a:p>
          <a:p>
            <a:pPr algn="ctr">
              <a:lnSpc>
                <a:spcPts val="2772"/>
              </a:lnSpc>
            </a:pPr>
            <a:r>
              <a:rPr lang="en-US" sz="2310" err="1">
                <a:solidFill>
                  <a:srgbClr val="156082"/>
                </a:solidFill>
                <a:latin typeface="Arial"/>
                <a:ea typeface="Arial"/>
                <a:cs typeface="Arial"/>
                <a:sym typeface="Arial"/>
              </a:rPr>
              <a:t>των</a:t>
            </a:r>
            <a:r>
              <a:rPr lang="en-US" sz="2310">
                <a:solidFill>
                  <a:srgbClr val="156082"/>
                </a:solidFill>
                <a:latin typeface="Arial"/>
                <a:ea typeface="Arial"/>
                <a:cs typeface="Arial"/>
                <a:sym typeface="Arial"/>
              </a:rPr>
              <a:t> α</a:t>
            </a:r>
            <a:r>
              <a:rPr lang="en-US" sz="2310" err="1">
                <a:solidFill>
                  <a:srgbClr val="156082"/>
                </a:solidFill>
                <a:latin typeface="Arial"/>
                <a:ea typeface="Arial"/>
                <a:cs typeface="Arial"/>
                <a:sym typeface="Arial"/>
              </a:rPr>
              <a:t>τόμων</a:t>
            </a:r>
            <a:r>
              <a:rPr lang="en-US" sz="2310">
                <a:solidFill>
                  <a:srgbClr val="156082"/>
                </a:solidFill>
                <a:latin typeface="Arial"/>
                <a:ea typeface="Arial"/>
                <a:cs typeface="Arial"/>
                <a:sym typeface="Arial"/>
              </a:rPr>
              <a:t> </a:t>
            </a:r>
            <a:r>
              <a:rPr lang="en-US" sz="2310" err="1">
                <a:solidFill>
                  <a:srgbClr val="156082"/>
                </a:solidFill>
                <a:latin typeface="Arial"/>
                <a:ea typeface="Arial"/>
                <a:cs typeface="Arial"/>
                <a:sym typeface="Arial"/>
              </a:rPr>
              <a:t>με</a:t>
            </a:r>
            <a:r>
              <a:rPr lang="en-US" sz="2310">
                <a:solidFill>
                  <a:srgbClr val="156082"/>
                </a:solidFill>
                <a:latin typeface="Arial"/>
                <a:ea typeface="Arial"/>
                <a:cs typeface="Arial"/>
                <a:sym typeface="Arial"/>
              </a:rPr>
              <a:t> πα</a:t>
            </a:r>
            <a:r>
              <a:rPr lang="en-US" sz="2310" err="1">
                <a:solidFill>
                  <a:srgbClr val="156082"/>
                </a:solidFill>
                <a:latin typeface="Arial"/>
                <a:ea typeface="Arial"/>
                <a:cs typeface="Arial"/>
                <a:sym typeface="Arial"/>
              </a:rPr>
              <a:t>χυσ</a:t>
            </a:r>
            <a:r>
              <a:rPr lang="en-US" sz="2310">
                <a:solidFill>
                  <a:srgbClr val="156082"/>
                </a:solidFill>
                <a:latin typeface="Arial"/>
                <a:ea typeface="Arial"/>
                <a:cs typeface="Arial"/>
                <a:sym typeface="Arial"/>
              </a:rPr>
              <a:t>αρκία έχουν κάνει </a:t>
            </a:r>
            <a:r>
              <a:rPr lang="en-US" sz="2310" b="1">
                <a:solidFill>
                  <a:srgbClr val="156082"/>
                </a:solidFill>
                <a:latin typeface="Arial Bold"/>
                <a:ea typeface="Arial Bold"/>
                <a:cs typeface="Arial Bold"/>
                <a:sym typeface="Arial Bold"/>
              </a:rPr>
              <a:t>πάνω από 5 σοβαρές προπάθειες να χάσουν βάρος.</a:t>
            </a:r>
          </a:p>
          <a:p>
            <a:pPr algn="ctr">
              <a:lnSpc>
                <a:spcPts val="6470"/>
              </a:lnSpc>
            </a:pPr>
            <a:endParaRPr lang="en-US" sz="4621">
              <a:solidFill>
                <a:srgbClr val="156082"/>
              </a:solidFill>
              <a:latin typeface="Arial"/>
              <a:ea typeface="Arial"/>
              <a:cs typeface="Arial"/>
              <a:sym typeface="Arial"/>
            </a:endParaRPr>
          </a:p>
        </p:txBody>
      </p:sp>
      <p:sp>
        <p:nvSpPr>
          <p:cNvPr id="10" name="TextBox 17">
            <a:extLst>
              <a:ext uri="{FF2B5EF4-FFF2-40B4-BE49-F238E27FC236}">
                <a16:creationId xmlns:a16="http://schemas.microsoft.com/office/drawing/2014/main" id="{AF6FA56C-7472-E169-FF94-9EFD36E7C6ED}"/>
              </a:ext>
            </a:extLst>
          </p:cNvPr>
          <p:cNvSpPr txBox="1"/>
          <p:nvPr/>
        </p:nvSpPr>
        <p:spPr>
          <a:xfrm>
            <a:off x="7108869" y="3810926"/>
            <a:ext cx="3348680" cy="3042756"/>
          </a:xfrm>
          <a:prstGeom prst="rect">
            <a:avLst/>
          </a:prstGeom>
        </p:spPr>
        <p:txBody>
          <a:bodyPr lIns="0" tIns="0" rIns="0" bIns="0" rtlCol="0" anchor="t">
            <a:spAutoFit/>
          </a:bodyPr>
          <a:lstStyle/>
          <a:p>
            <a:pPr algn="ctr">
              <a:lnSpc>
                <a:spcPts val="3823"/>
              </a:lnSpc>
            </a:pPr>
            <a:r>
              <a:rPr lang="en-US" sz="2730" b="1">
                <a:solidFill>
                  <a:srgbClr val="156082"/>
                </a:solidFill>
                <a:latin typeface="Arial Bold"/>
                <a:ea typeface="Arial Bold"/>
                <a:cs typeface="Arial Bold"/>
                <a:sym typeface="Arial Bold"/>
              </a:rPr>
              <a:t>81%</a:t>
            </a:r>
          </a:p>
          <a:p>
            <a:pPr algn="ctr">
              <a:lnSpc>
                <a:spcPts val="2772"/>
              </a:lnSpc>
            </a:pPr>
            <a:r>
              <a:rPr lang="en-US" sz="2310" err="1">
                <a:solidFill>
                  <a:srgbClr val="156082"/>
                </a:solidFill>
                <a:latin typeface="Arial"/>
                <a:ea typeface="Arial"/>
                <a:cs typeface="Arial"/>
                <a:sym typeface="Arial"/>
              </a:rPr>
              <a:t>των</a:t>
            </a:r>
            <a:r>
              <a:rPr lang="en-US" sz="2310">
                <a:solidFill>
                  <a:srgbClr val="156082"/>
                </a:solidFill>
                <a:latin typeface="Arial"/>
                <a:ea typeface="Arial"/>
                <a:cs typeface="Arial"/>
                <a:sym typeface="Arial"/>
              </a:rPr>
              <a:t> α</a:t>
            </a:r>
            <a:r>
              <a:rPr lang="en-US" sz="2310" err="1">
                <a:solidFill>
                  <a:srgbClr val="156082"/>
                </a:solidFill>
                <a:latin typeface="Arial"/>
                <a:ea typeface="Arial"/>
                <a:cs typeface="Arial"/>
                <a:sym typeface="Arial"/>
              </a:rPr>
              <a:t>τόμων</a:t>
            </a:r>
            <a:r>
              <a:rPr lang="en-US" sz="2310">
                <a:solidFill>
                  <a:srgbClr val="156082"/>
                </a:solidFill>
                <a:latin typeface="Arial"/>
                <a:ea typeface="Arial"/>
                <a:cs typeface="Arial"/>
                <a:sym typeface="Arial"/>
              </a:rPr>
              <a:t> </a:t>
            </a:r>
            <a:r>
              <a:rPr lang="en-US" sz="2310" err="1">
                <a:solidFill>
                  <a:srgbClr val="156082"/>
                </a:solidFill>
                <a:latin typeface="Arial"/>
                <a:ea typeface="Arial"/>
                <a:cs typeface="Arial"/>
                <a:sym typeface="Arial"/>
              </a:rPr>
              <a:t>με</a:t>
            </a:r>
            <a:r>
              <a:rPr lang="en-US" sz="2310">
                <a:solidFill>
                  <a:srgbClr val="156082"/>
                </a:solidFill>
                <a:latin typeface="Arial"/>
                <a:ea typeface="Arial"/>
                <a:cs typeface="Arial"/>
                <a:sym typeface="Arial"/>
              </a:rPr>
              <a:t> πα</a:t>
            </a:r>
            <a:r>
              <a:rPr lang="en-US" sz="2310" err="1">
                <a:solidFill>
                  <a:srgbClr val="156082"/>
                </a:solidFill>
                <a:latin typeface="Arial"/>
                <a:ea typeface="Arial"/>
                <a:cs typeface="Arial"/>
                <a:sym typeface="Arial"/>
              </a:rPr>
              <a:t>χυσ</a:t>
            </a:r>
            <a:r>
              <a:rPr lang="en-US" sz="2310">
                <a:solidFill>
                  <a:srgbClr val="156082"/>
                </a:solidFill>
                <a:latin typeface="Arial"/>
                <a:ea typeface="Arial"/>
                <a:cs typeface="Arial"/>
                <a:sym typeface="Arial"/>
              </a:rPr>
              <a:t>αρκία πιστεύει ότι </a:t>
            </a:r>
            <a:r>
              <a:rPr lang="en-US" sz="2310" b="1">
                <a:solidFill>
                  <a:srgbClr val="156082"/>
                </a:solidFill>
                <a:latin typeface="Arial Bold"/>
                <a:ea typeface="Arial Bold"/>
                <a:cs typeface="Arial Bold"/>
                <a:sym typeface="Arial Bold"/>
              </a:rPr>
              <a:t>η απώλεια βάρους είναι αποκλειστικά δική τους ευθύνη.</a:t>
            </a:r>
          </a:p>
          <a:p>
            <a:pPr algn="ctr">
              <a:lnSpc>
                <a:spcPts val="6470"/>
              </a:lnSpc>
            </a:pPr>
            <a:endParaRPr lang="en-US" sz="4621">
              <a:solidFill>
                <a:srgbClr val="156082"/>
              </a:solidFill>
              <a:latin typeface="Arial"/>
              <a:ea typeface="Arial"/>
              <a:cs typeface="Arial"/>
              <a:sym typeface="Arial"/>
            </a:endParaRPr>
          </a:p>
        </p:txBody>
      </p:sp>
      <p:sp>
        <p:nvSpPr>
          <p:cNvPr id="11" name="TextBox 18">
            <a:extLst>
              <a:ext uri="{FF2B5EF4-FFF2-40B4-BE49-F238E27FC236}">
                <a16:creationId xmlns:a16="http://schemas.microsoft.com/office/drawing/2014/main" id="{B7F1A165-8674-4FA1-DA08-0CC633554991}"/>
              </a:ext>
            </a:extLst>
          </p:cNvPr>
          <p:cNvSpPr txBox="1"/>
          <p:nvPr/>
        </p:nvSpPr>
        <p:spPr>
          <a:xfrm>
            <a:off x="12420600" y="3168692"/>
            <a:ext cx="2456074" cy="3696653"/>
          </a:xfrm>
          <a:prstGeom prst="rect">
            <a:avLst/>
          </a:prstGeom>
        </p:spPr>
        <p:txBody>
          <a:bodyPr lIns="0" tIns="0" rIns="0" bIns="0" rtlCol="0" anchor="t">
            <a:spAutoFit/>
          </a:bodyPr>
          <a:lstStyle/>
          <a:p>
            <a:pPr algn="ctr">
              <a:lnSpc>
                <a:spcPts val="3823"/>
              </a:lnSpc>
            </a:pPr>
            <a:r>
              <a:rPr lang="en-US" sz="2730" b="1">
                <a:solidFill>
                  <a:srgbClr val="156082"/>
                </a:solidFill>
                <a:latin typeface="Arial Bold"/>
                <a:ea typeface="Arial Bold"/>
                <a:cs typeface="Arial Bold"/>
                <a:sym typeface="Arial Bold"/>
              </a:rPr>
              <a:t>54%</a:t>
            </a:r>
          </a:p>
          <a:p>
            <a:pPr algn="ctr">
              <a:lnSpc>
                <a:spcPts val="2772"/>
              </a:lnSpc>
            </a:pPr>
            <a:r>
              <a:rPr lang="en-US" sz="2310" err="1">
                <a:solidFill>
                  <a:srgbClr val="156082"/>
                </a:solidFill>
                <a:latin typeface="Arial"/>
                <a:ea typeface="Arial"/>
                <a:cs typeface="Arial"/>
                <a:sym typeface="Arial"/>
              </a:rPr>
              <a:t>των</a:t>
            </a:r>
            <a:r>
              <a:rPr lang="en-US" sz="2310">
                <a:solidFill>
                  <a:srgbClr val="156082"/>
                </a:solidFill>
                <a:latin typeface="Arial"/>
                <a:ea typeface="Arial"/>
                <a:cs typeface="Arial"/>
                <a:sym typeface="Arial"/>
              </a:rPr>
              <a:t> α</a:t>
            </a:r>
            <a:r>
              <a:rPr lang="en-US" sz="2310" err="1">
                <a:solidFill>
                  <a:srgbClr val="156082"/>
                </a:solidFill>
                <a:latin typeface="Arial"/>
                <a:ea typeface="Arial"/>
                <a:cs typeface="Arial"/>
                <a:sym typeface="Arial"/>
              </a:rPr>
              <a:t>τόμων</a:t>
            </a:r>
            <a:r>
              <a:rPr lang="en-US" sz="2310">
                <a:solidFill>
                  <a:srgbClr val="156082"/>
                </a:solidFill>
                <a:latin typeface="Arial"/>
                <a:ea typeface="Arial"/>
                <a:cs typeface="Arial"/>
                <a:sym typeface="Arial"/>
              </a:rPr>
              <a:t> </a:t>
            </a:r>
            <a:r>
              <a:rPr lang="en-US" sz="2310" err="1">
                <a:solidFill>
                  <a:srgbClr val="156082"/>
                </a:solidFill>
                <a:latin typeface="Arial"/>
                <a:ea typeface="Arial"/>
                <a:cs typeface="Arial"/>
                <a:sym typeface="Arial"/>
              </a:rPr>
              <a:t>με</a:t>
            </a:r>
            <a:r>
              <a:rPr lang="en-US" sz="2310">
                <a:solidFill>
                  <a:srgbClr val="156082"/>
                </a:solidFill>
                <a:latin typeface="Arial"/>
                <a:ea typeface="Arial"/>
                <a:cs typeface="Arial"/>
                <a:sym typeface="Arial"/>
              </a:rPr>
              <a:t> πα</a:t>
            </a:r>
            <a:r>
              <a:rPr lang="en-US" sz="2310" err="1">
                <a:solidFill>
                  <a:srgbClr val="156082"/>
                </a:solidFill>
                <a:latin typeface="Arial"/>
                <a:ea typeface="Arial"/>
                <a:cs typeface="Arial"/>
                <a:sym typeface="Arial"/>
              </a:rPr>
              <a:t>χυσ</a:t>
            </a:r>
            <a:r>
              <a:rPr lang="en-US" sz="2310">
                <a:solidFill>
                  <a:srgbClr val="156082"/>
                </a:solidFill>
                <a:latin typeface="Arial"/>
                <a:ea typeface="Arial"/>
                <a:cs typeface="Arial"/>
                <a:sym typeface="Arial"/>
              </a:rPr>
              <a:t>αρκία </a:t>
            </a:r>
            <a:r>
              <a:rPr lang="en-US" sz="2310" b="1">
                <a:solidFill>
                  <a:srgbClr val="156082"/>
                </a:solidFill>
                <a:latin typeface="Arial Bold"/>
                <a:ea typeface="Arial Bold"/>
                <a:cs typeface="Arial Bold"/>
                <a:sym typeface="Arial Bold"/>
              </a:rPr>
              <a:t>συζητούν για το βάρος τους με τον ιατρό τους </a:t>
            </a:r>
            <a:r>
              <a:rPr lang="el-GR" sz="2310" b="1">
                <a:solidFill>
                  <a:srgbClr val="156082"/>
                </a:solidFill>
                <a:latin typeface="Arial Bold"/>
                <a:ea typeface="Arial Bold"/>
                <a:cs typeface="Arial Bold"/>
                <a:sym typeface="Arial Bold"/>
              </a:rPr>
              <a:t>μετά από ~ 6 χρόνια </a:t>
            </a:r>
            <a:r>
              <a:rPr lang="el-GR" sz="2310">
                <a:solidFill>
                  <a:srgbClr val="156082"/>
                </a:solidFill>
                <a:latin typeface="Arial" panose="020B0604020202020204" pitchFamily="34" charset="0"/>
                <a:ea typeface="Arial Bold"/>
                <a:cs typeface="Arial" panose="020B0604020202020204" pitchFamily="34" charset="0"/>
                <a:sym typeface="Arial Bold"/>
              </a:rPr>
              <a:t>από τη στιγμή που το αντιμετωπίζουν</a:t>
            </a:r>
            <a:r>
              <a:rPr lang="en-US" sz="2310">
                <a:solidFill>
                  <a:srgbClr val="156082"/>
                </a:solidFill>
                <a:latin typeface="Arial" panose="020B0604020202020204" pitchFamily="34" charset="0"/>
                <a:ea typeface="Arial Bold"/>
                <a:cs typeface="Arial" panose="020B0604020202020204" pitchFamily="34" charset="0"/>
                <a:sym typeface="Arial Bold"/>
              </a:rPr>
              <a:t> </a:t>
            </a:r>
          </a:p>
        </p:txBody>
      </p:sp>
      <p:sp>
        <p:nvSpPr>
          <p:cNvPr id="13" name="TextBox 12">
            <a:extLst>
              <a:ext uri="{FF2B5EF4-FFF2-40B4-BE49-F238E27FC236}">
                <a16:creationId xmlns:a16="http://schemas.microsoft.com/office/drawing/2014/main" id="{37F1A061-3360-C0ED-9FB5-9F833FCE4CE0}"/>
              </a:ext>
            </a:extLst>
          </p:cNvPr>
          <p:cNvSpPr txBox="1"/>
          <p:nvPr/>
        </p:nvSpPr>
        <p:spPr>
          <a:xfrm>
            <a:off x="609600" y="9563100"/>
            <a:ext cx="9407470" cy="230832"/>
          </a:xfrm>
          <a:prstGeom prst="rect">
            <a:avLst/>
          </a:prstGeom>
          <a:noFill/>
        </p:spPr>
        <p:txBody>
          <a:bodyPr wrap="square">
            <a:spAutoFit/>
          </a:bodyPr>
          <a:lstStyle/>
          <a:p>
            <a:r>
              <a:rPr lang="el-GR" sz="900"/>
              <a:t>Δεδομένα από μελέτη </a:t>
            </a:r>
            <a:r>
              <a:rPr lang="en-US" sz="900"/>
              <a:t>ACTION-IO (</a:t>
            </a:r>
            <a:r>
              <a:rPr lang="en-US" sz="900" err="1"/>
              <a:t>Caterson</a:t>
            </a:r>
            <a:r>
              <a:rPr lang="en-US" sz="900"/>
              <a:t> ID, et al. Diabetes </a:t>
            </a:r>
            <a:r>
              <a:rPr lang="en-US" sz="900" err="1"/>
              <a:t>Obes</a:t>
            </a:r>
            <a:r>
              <a:rPr lang="en-US" sz="900"/>
              <a:t> </a:t>
            </a:r>
            <a:r>
              <a:rPr lang="en-US" sz="900" err="1"/>
              <a:t>Metab</a:t>
            </a:r>
            <a:r>
              <a:rPr lang="en-US" sz="900"/>
              <a:t>. 2019; 21:1914-1924).</a:t>
            </a:r>
          </a:p>
        </p:txBody>
      </p:sp>
      <p:sp>
        <p:nvSpPr>
          <p:cNvPr id="12" name="TextBox 11">
            <a:extLst>
              <a:ext uri="{FF2B5EF4-FFF2-40B4-BE49-F238E27FC236}">
                <a16:creationId xmlns:a16="http://schemas.microsoft.com/office/drawing/2014/main" id="{1E2893FF-CC51-2360-27A8-8DA43EAC9CDB}"/>
              </a:ext>
            </a:extLst>
          </p:cNvPr>
          <p:cNvSpPr txBox="1"/>
          <p:nvPr/>
        </p:nvSpPr>
        <p:spPr>
          <a:xfrm>
            <a:off x="2260764" y="7527703"/>
            <a:ext cx="3790015" cy="1569660"/>
          </a:xfrm>
          <a:prstGeom prst="rect">
            <a:avLst/>
          </a:prstGeom>
          <a:noFill/>
        </p:spPr>
        <p:txBody>
          <a:bodyPr wrap="square">
            <a:spAutoFit/>
          </a:bodyPr>
          <a:lstStyle/>
          <a:p>
            <a:pPr algn="ctr"/>
            <a:r>
              <a:rPr lang="el-GR" sz="2400">
                <a:latin typeface="Arial" panose="020B0604020202020204" pitchFamily="34" charset="0"/>
                <a:cs typeface="Arial" panose="020B0604020202020204" pitchFamily="34" charset="0"/>
              </a:rPr>
              <a:t>Μόνο το </a:t>
            </a:r>
            <a:r>
              <a:rPr lang="el-GR" sz="2400">
                <a:solidFill>
                  <a:srgbClr val="156082"/>
                </a:solidFill>
                <a:latin typeface="Arial" panose="020B0604020202020204" pitchFamily="34" charset="0"/>
                <a:cs typeface="Arial" panose="020B0604020202020204" pitchFamily="34" charset="0"/>
              </a:rPr>
              <a:t>11%</a:t>
            </a:r>
            <a:r>
              <a:rPr lang="el-GR" sz="2400">
                <a:latin typeface="Arial" panose="020B0604020202020204" pitchFamily="34" charset="0"/>
                <a:cs typeface="Arial" panose="020B0604020202020204" pitchFamily="34" charset="0"/>
              </a:rPr>
              <a:t> πέτυχε</a:t>
            </a:r>
          </a:p>
          <a:p>
            <a:pPr algn="ctr"/>
            <a:r>
              <a:rPr lang="el-GR" sz="2400">
                <a:latin typeface="Arial" panose="020B0604020202020204" pitchFamily="34" charset="0"/>
                <a:cs typeface="Arial" panose="020B0604020202020204" pitchFamily="34" charset="0"/>
              </a:rPr>
              <a:t>απώλεια βάρους</a:t>
            </a:r>
          </a:p>
          <a:p>
            <a:pPr algn="ctr"/>
            <a:r>
              <a:rPr lang="el-GR" sz="2400">
                <a:latin typeface="Arial" panose="020B0604020202020204" pitchFamily="34" charset="0"/>
                <a:cs typeface="Arial" panose="020B0604020202020204" pitchFamily="34" charset="0"/>
              </a:rPr>
              <a:t>και κατάφερε να τη</a:t>
            </a:r>
          </a:p>
          <a:p>
            <a:pPr algn="ctr"/>
            <a:r>
              <a:rPr lang="el-GR" sz="2400">
                <a:latin typeface="Arial" panose="020B0604020202020204" pitchFamily="34" charset="0"/>
                <a:cs typeface="Arial" panose="020B0604020202020204" pitchFamily="34" charset="0"/>
              </a:rPr>
              <a:t>διατηρήσει για </a:t>
            </a:r>
            <a:r>
              <a:rPr lang="el-GR" sz="2400">
                <a:solidFill>
                  <a:srgbClr val="156082"/>
                </a:solidFill>
                <a:latin typeface="Arial" panose="020B0604020202020204" pitchFamily="34" charset="0"/>
                <a:cs typeface="Arial" panose="020B0604020202020204" pitchFamily="34" charset="0"/>
              </a:rPr>
              <a:t>1 χρόνο</a:t>
            </a:r>
            <a:r>
              <a:rPr lang="el-GR" sz="2400">
                <a:latin typeface="Arial" panose="020B0604020202020204" pitchFamily="34" charset="0"/>
                <a:cs typeface="Arial" panose="020B0604020202020204" pitchFamily="34" charset="0"/>
              </a:rPr>
              <a:t>.</a:t>
            </a:r>
            <a:endParaRPr lang="en-US" sz="2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9769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8398-9BA9-4338-0453-5AD2842B8B37}"/>
              </a:ext>
            </a:extLst>
          </p:cNvPr>
          <p:cNvSpPr>
            <a:spLocks noGrp="1"/>
          </p:cNvSpPr>
          <p:nvPr>
            <p:ph type="title"/>
          </p:nvPr>
        </p:nvSpPr>
        <p:spPr/>
        <p:txBody>
          <a:bodyPr/>
          <a:lstStyle/>
          <a:p>
            <a:r>
              <a:rPr lang="el-GR" dirty="0">
                <a:latin typeface="Arial"/>
                <a:cs typeface="Arial"/>
              </a:rPr>
              <a:t>Κύριο μήνυμα καμπάνιας: </a:t>
            </a:r>
            <a:br>
              <a:rPr lang="el-GR" dirty="0">
                <a:latin typeface="Arial"/>
                <a:cs typeface="Arial"/>
              </a:rPr>
            </a:br>
            <a:r>
              <a:rPr lang="el-GR" dirty="0">
                <a:latin typeface="Arial"/>
                <a:cs typeface="Arial"/>
              </a:rPr>
              <a:t>Το σώμα αντιστέκεται στην απώλεια βάρους</a:t>
            </a:r>
            <a:endParaRPr lang="en-US" dirty="0">
              <a:latin typeface="Arial"/>
              <a:cs typeface="Arial"/>
            </a:endParaRPr>
          </a:p>
        </p:txBody>
      </p:sp>
      <p:sp>
        <p:nvSpPr>
          <p:cNvPr id="3" name="Content Placeholder 2">
            <a:extLst>
              <a:ext uri="{FF2B5EF4-FFF2-40B4-BE49-F238E27FC236}">
                <a16:creationId xmlns:a16="http://schemas.microsoft.com/office/drawing/2014/main" id="{EC5EE292-293C-8D38-33FA-807059E56C58}"/>
              </a:ext>
            </a:extLst>
          </p:cNvPr>
          <p:cNvSpPr>
            <a:spLocks noGrp="1"/>
          </p:cNvSpPr>
          <p:nvPr>
            <p:ph idx="1"/>
          </p:nvPr>
        </p:nvSpPr>
        <p:spPr/>
        <p:txBody>
          <a:bodyPr>
            <a:normAutofit fontScale="92500" lnSpcReduction="10000"/>
          </a:bodyPr>
          <a:lstStyle/>
          <a:p>
            <a:pPr lvl="1">
              <a:buFont typeface="Wingdings" panose="05000000000000000000" pitchFamily="2" charset="2"/>
              <a:buChar char="Ø"/>
            </a:pPr>
            <a:r>
              <a:rPr lang="el-GR" sz="3600">
                <a:solidFill>
                  <a:srgbClr val="156082"/>
                </a:solidFill>
              </a:rPr>
              <a:t> Τα άτομα που ζουν με την νόσο βρίσκονται σε ένα </a:t>
            </a:r>
            <a:r>
              <a:rPr lang="el-GR" sz="3600" b="1">
                <a:solidFill>
                  <a:srgbClr val="156082"/>
                </a:solidFill>
              </a:rPr>
              <a:t>φαύλο κύκλο </a:t>
            </a:r>
            <a:r>
              <a:rPr lang="el-GR" sz="3600">
                <a:solidFill>
                  <a:srgbClr val="156082"/>
                </a:solidFill>
              </a:rPr>
              <a:t>απώλειας και </a:t>
            </a:r>
            <a:r>
              <a:rPr lang="el-GR" sz="3600" err="1">
                <a:solidFill>
                  <a:srgbClr val="156082"/>
                </a:solidFill>
              </a:rPr>
              <a:t>επαναπρόσληψης</a:t>
            </a:r>
            <a:r>
              <a:rPr lang="el-GR" sz="3600">
                <a:solidFill>
                  <a:srgbClr val="156082"/>
                </a:solidFill>
              </a:rPr>
              <a:t> βάρους</a:t>
            </a:r>
          </a:p>
          <a:p>
            <a:pPr lvl="1">
              <a:buFont typeface="Wingdings" panose="05000000000000000000" pitchFamily="2" charset="2"/>
              <a:buChar char="Ø"/>
            </a:pPr>
            <a:endParaRPr lang="el-GR" sz="3600">
              <a:solidFill>
                <a:srgbClr val="156082"/>
              </a:solidFill>
            </a:endParaRPr>
          </a:p>
          <a:p>
            <a:pPr lvl="1">
              <a:buFont typeface="Wingdings" panose="05000000000000000000" pitchFamily="2" charset="2"/>
              <a:buChar char="Ø"/>
            </a:pPr>
            <a:r>
              <a:rPr lang="el-GR" sz="3600">
                <a:solidFill>
                  <a:srgbClr val="156082"/>
                </a:solidFill>
              </a:rPr>
              <a:t> Όταν οι άνθρωποι που ζουν με παχυσαρκία προσπαθούν να χάσουν βάρος μειώνοντας τις θερμίδες που καταναλώνουν, το σώμα </a:t>
            </a:r>
            <a:r>
              <a:rPr lang="el-GR" sz="3600" b="1">
                <a:solidFill>
                  <a:srgbClr val="156082"/>
                </a:solidFill>
              </a:rPr>
              <a:t>αντιστέκεται</a:t>
            </a:r>
            <a:r>
              <a:rPr lang="el-GR" sz="3600">
                <a:solidFill>
                  <a:srgbClr val="156082"/>
                </a:solidFill>
              </a:rPr>
              <a:t> και προσπαθεί να διατηρήσει το προηγούμενο βάρος του. </a:t>
            </a:r>
          </a:p>
          <a:p>
            <a:pPr lvl="1">
              <a:buFont typeface="Wingdings" panose="05000000000000000000" pitchFamily="2" charset="2"/>
              <a:buChar char="Ø"/>
            </a:pPr>
            <a:endParaRPr lang="el-GR" sz="3600">
              <a:solidFill>
                <a:srgbClr val="156082"/>
              </a:solidFill>
            </a:endParaRPr>
          </a:p>
          <a:p>
            <a:pPr lvl="1">
              <a:buFont typeface="Wingdings" panose="05000000000000000000" pitchFamily="2" charset="2"/>
              <a:buChar char="Ø"/>
            </a:pPr>
            <a:r>
              <a:rPr lang="el-GR" sz="3600">
                <a:solidFill>
                  <a:srgbClr val="156082"/>
                </a:solidFill>
              </a:rPr>
              <a:t> Αυτό συμβαίνει μέσω πολύπλοκων βιολογικών μηχανισμών που ρυθμίζουν την όρεξη και τον μεταβολισμό. </a:t>
            </a:r>
          </a:p>
          <a:p>
            <a:pPr lvl="1">
              <a:buFont typeface="Wingdings" panose="05000000000000000000" pitchFamily="2" charset="2"/>
              <a:buChar char="Ø"/>
            </a:pPr>
            <a:endParaRPr lang="en-US" sz="3600">
              <a:solidFill>
                <a:srgbClr val="156082"/>
              </a:solidFill>
            </a:endParaRPr>
          </a:p>
          <a:p>
            <a:pPr lvl="1">
              <a:buFont typeface="Wingdings" panose="05000000000000000000" pitchFamily="2" charset="2"/>
              <a:buChar char="Ø"/>
            </a:pPr>
            <a:r>
              <a:rPr lang="el-GR" sz="3600">
                <a:solidFill>
                  <a:srgbClr val="156082"/>
                </a:solidFill>
              </a:rPr>
              <a:t> Η διαχείριση του βάρους </a:t>
            </a:r>
            <a:r>
              <a:rPr lang="el-GR" sz="3600" b="1">
                <a:solidFill>
                  <a:srgbClr val="156082"/>
                </a:solidFill>
              </a:rPr>
              <a:t>δεν είναι αποκλειστική ευθύνη </a:t>
            </a:r>
            <a:r>
              <a:rPr lang="el-GR" sz="3600">
                <a:solidFill>
                  <a:srgbClr val="156082"/>
                </a:solidFill>
              </a:rPr>
              <a:t>των ανθρώπων που ζουν με παχυσαρκία. Χρειάζεται να απευθυνθούν στον γιατρό τους!</a:t>
            </a:r>
          </a:p>
          <a:p>
            <a:pPr lvl="2">
              <a:buFont typeface="Wingdings" panose="05000000000000000000" pitchFamily="2" charset="2"/>
              <a:buChar char="Ø"/>
            </a:pPr>
            <a:endParaRPr lang="el-GR">
              <a:solidFill>
                <a:srgbClr val="156082"/>
              </a:solidFill>
            </a:endParaRPr>
          </a:p>
          <a:p>
            <a:pPr>
              <a:buFont typeface="Wingdings" panose="05000000000000000000" pitchFamily="2" charset="2"/>
              <a:buChar char="Ø"/>
            </a:pPr>
            <a:endParaRPr lang="el-GR">
              <a:solidFill>
                <a:srgbClr val="156082"/>
              </a:solidFill>
            </a:endParaRPr>
          </a:p>
          <a:p>
            <a:endParaRPr lang="en-US"/>
          </a:p>
        </p:txBody>
      </p:sp>
      <p:sp>
        <p:nvSpPr>
          <p:cNvPr id="4" name="TextBox 3">
            <a:extLst>
              <a:ext uri="{FF2B5EF4-FFF2-40B4-BE49-F238E27FC236}">
                <a16:creationId xmlns:a16="http://schemas.microsoft.com/office/drawing/2014/main" id="{874F34EA-B5D9-2A2A-B49F-9FE890DA97A0}"/>
              </a:ext>
            </a:extLst>
          </p:cNvPr>
          <p:cNvSpPr txBox="1"/>
          <p:nvPr/>
        </p:nvSpPr>
        <p:spPr>
          <a:xfrm>
            <a:off x="381000" y="9718800"/>
            <a:ext cx="14630400" cy="230832"/>
          </a:xfrm>
          <a:prstGeom prst="rect">
            <a:avLst/>
          </a:prstGeom>
          <a:noFill/>
        </p:spPr>
        <p:txBody>
          <a:bodyPr wrap="square">
            <a:spAutoFit/>
          </a:bodyPr>
          <a:lstStyle/>
          <a:p>
            <a:r>
              <a:rPr lang="en-US" sz="900" err="1"/>
              <a:t>Sumithran</a:t>
            </a:r>
            <a:r>
              <a:rPr lang="en-US" sz="900"/>
              <a:t> P, Prendergast LA, Delbridge E, et al. Long-term persistence of hormonal adaptations to weight loss. N Engl J Med. 2011;365(17):1597-604. doi:10.1056/NEJMoa1105816</a:t>
            </a:r>
          </a:p>
        </p:txBody>
      </p:sp>
    </p:spTree>
    <p:extLst>
      <p:ext uri="{BB962C8B-B14F-4D97-AF65-F5344CB8AC3E}">
        <p14:creationId xmlns:p14="http://schemas.microsoft.com/office/powerpoint/2010/main" val="336408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21EE0-E6D1-EA34-2934-51AB3FD41061}"/>
              </a:ext>
            </a:extLst>
          </p:cNvPr>
          <p:cNvSpPr>
            <a:spLocks noGrp="1"/>
          </p:cNvSpPr>
          <p:nvPr>
            <p:ph type="title"/>
          </p:nvPr>
        </p:nvSpPr>
        <p:spPr/>
        <p:txBody>
          <a:bodyPr/>
          <a:lstStyle/>
          <a:p>
            <a:r>
              <a:rPr lang="el-GR"/>
              <a:t>Για να σπάσει ο φαύλος κύκλος</a:t>
            </a:r>
            <a:endParaRPr lang="en-US"/>
          </a:p>
        </p:txBody>
      </p:sp>
      <p:sp>
        <p:nvSpPr>
          <p:cNvPr id="3" name="Content Placeholder 2">
            <a:extLst>
              <a:ext uri="{FF2B5EF4-FFF2-40B4-BE49-F238E27FC236}">
                <a16:creationId xmlns:a16="http://schemas.microsoft.com/office/drawing/2014/main" id="{D327972D-BF5D-F80F-B049-022404D8CF91}"/>
              </a:ext>
            </a:extLst>
          </p:cNvPr>
          <p:cNvSpPr>
            <a:spLocks noGrp="1"/>
          </p:cNvSpPr>
          <p:nvPr>
            <p:ph idx="1"/>
          </p:nvPr>
        </p:nvSpPr>
        <p:spPr>
          <a:xfrm>
            <a:off x="381000" y="2476500"/>
            <a:ext cx="17221200" cy="7086600"/>
          </a:xfrm>
        </p:spPr>
        <p:txBody>
          <a:bodyPr vert="horz" lIns="91440" tIns="45720" rIns="91440" bIns="45720" rtlCol="0" anchor="t">
            <a:normAutofit lnSpcReduction="10000"/>
          </a:bodyPr>
          <a:lstStyle/>
          <a:p>
            <a:pPr marL="0" indent="0" algn="ctr">
              <a:buNone/>
            </a:pPr>
            <a:r>
              <a:rPr lang="el-GR" sz="4400">
                <a:solidFill>
                  <a:srgbClr val="156082"/>
                </a:solidFill>
              </a:rPr>
              <a:t> Κατανόηση της παχυσαρκίας και αποδοχή της ως χρόνιας νόσου!</a:t>
            </a:r>
          </a:p>
          <a:p>
            <a:pPr marL="0" indent="0" algn="ctr">
              <a:buNone/>
            </a:pPr>
            <a:endParaRPr lang="el-GR" sz="4400">
              <a:solidFill>
                <a:srgbClr val="156082"/>
              </a:solidFill>
            </a:endParaRPr>
          </a:p>
          <a:p>
            <a:pPr marL="0" indent="0" algn="ctr">
              <a:buNone/>
            </a:pPr>
            <a:r>
              <a:rPr lang="el-GR" sz="4400">
                <a:solidFill>
                  <a:srgbClr val="156082"/>
                </a:solidFill>
              </a:rPr>
              <a:t>Τα άτομα που ζουν με παχυσαρκία χρειάζονται βοήθεια και μπορούν να απευθύνονται στον γιατρό τους.</a:t>
            </a:r>
          </a:p>
          <a:p>
            <a:pPr marL="0" indent="0" algn="ctr">
              <a:buNone/>
            </a:pPr>
            <a:endParaRPr lang="el-GR" sz="4400">
              <a:solidFill>
                <a:srgbClr val="156082"/>
              </a:solidFill>
            </a:endParaRPr>
          </a:p>
          <a:p>
            <a:pPr marL="0" indent="0" algn="ctr">
              <a:buNone/>
            </a:pPr>
            <a:r>
              <a:rPr lang="el-GR" sz="4400">
                <a:solidFill>
                  <a:srgbClr val="156082"/>
                </a:solidFill>
              </a:rPr>
              <a:t>Η διαχείριση βάρους περιλαμβάνει ένα εξατομικευμένο θεραπευτικό πλάνο αντιμετώπισης σε συνεργασία με τον γιατρό.</a:t>
            </a:r>
          </a:p>
          <a:p>
            <a:pPr marL="0" indent="0" algn="ctr">
              <a:buNone/>
            </a:pPr>
            <a:endParaRPr lang="el-GR" sz="4400">
              <a:solidFill>
                <a:srgbClr val="156082"/>
              </a:solidFill>
            </a:endParaRPr>
          </a:p>
          <a:p>
            <a:pPr marL="0" indent="0" algn="ctr">
              <a:buNone/>
            </a:pPr>
            <a:r>
              <a:rPr lang="el-GR" sz="4400">
                <a:solidFill>
                  <a:srgbClr val="156082"/>
                </a:solidFill>
                <a:latin typeface="Arial"/>
                <a:cs typeface="Arial"/>
              </a:rPr>
              <a:t>Οι άνθρωποι που ζουν με παχυσαρκία αξίζουν ολοκληρωμένη φροντίδα</a:t>
            </a:r>
            <a:endParaRPr lang="en-US" sz="4400">
              <a:solidFill>
                <a:srgbClr val="156082"/>
              </a:solidFill>
              <a:latin typeface="Arial"/>
              <a:cs typeface="Arial"/>
            </a:endParaRPr>
          </a:p>
        </p:txBody>
      </p:sp>
    </p:spTree>
    <p:extLst>
      <p:ext uri="{BB962C8B-B14F-4D97-AF65-F5344CB8AC3E}">
        <p14:creationId xmlns:p14="http://schemas.microsoft.com/office/powerpoint/2010/main" val="1705474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1077</Words>
  <Application>Microsoft Office PowerPoint</Application>
  <PresentationFormat>Custom</PresentationFormat>
  <Paragraphs>70</Paragraphs>
  <Slides>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Wingdings</vt:lpstr>
      <vt:lpstr>Arial Bold</vt:lpstr>
      <vt:lpstr>Arial</vt:lpstr>
      <vt:lpstr>Ringside Black</vt:lpstr>
      <vt:lpstr>ITC Garamond Std Book Narrow</vt:lpstr>
      <vt:lpstr>Calibri</vt:lpstr>
      <vt:lpstr>Aptos</vt:lpstr>
      <vt:lpstr>Office Theme</vt:lpstr>
      <vt:lpstr>Στόχος της καμπάνιας ενημέρωσης του κοινού για την παχυσαρκία</vt:lpstr>
      <vt:lpstr>Στην Ελλάδα περίπου 2,7 εκατομμύρια άτομα ζουν με παχυσαρκία*</vt:lpstr>
      <vt:lpstr>H παχυσαρκία σχετίζεται με επιπλοκές</vt:lpstr>
      <vt:lpstr>Οι άνθρωποι που ζουν με παχυσαρκία πιστεύουν ότι η διαχείριση του βάρους τους είναι δική τους ευθύνη</vt:lpstr>
      <vt:lpstr>Κύριο μήνυμα καμπάνιας:  Το σώμα αντιστέκεται στην απώλεια βάρους</vt:lpstr>
      <vt:lpstr>Για να σπάσει ο φαύλος κύκλος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Vivianna Zorba</dc:creator>
  <cp:lastModifiedBy>Maria Gianni</cp:lastModifiedBy>
  <cp:revision>8</cp:revision>
  <dcterms:created xsi:type="dcterms:W3CDTF">2006-08-16T00:00:00Z</dcterms:created>
  <dcterms:modified xsi:type="dcterms:W3CDTF">2025-03-04T18:34:22Z</dcterms:modified>
  <dc:identifier>DAGgAGiuKmk</dc:identifier>
</cp:coreProperties>
</file>