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4" y="-5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l-G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Καθαρή δαπάνη</c:v>
          </c:tx>
          <c:spPr>
            <a:solidFill>
              <a:srgbClr val="7A263A"/>
            </a:solidFill>
          </c:spPr>
          <c:invertIfNegative val="1"/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975" b="1">
                    <a:solidFill>
                      <a:srgbClr val="172033"/>
                    </a:solidFill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Lit>
              <c:formatCode>General</c:formatCode>
              <c:ptCount val="4"/>
              <c:pt idx="0">
                <c:v>2027</c:v>
              </c:pt>
              <c:pt idx="1">
                <c:v>2028</c:v>
              </c:pt>
              <c:pt idx="2">
                <c:v>2029</c:v>
              </c:pt>
              <c:pt idx="3">
                <c:v>2030</c:v>
              </c:pt>
            </c:numLit>
          </c:cat>
          <c:val>
            <c:numLit>
              <c:formatCode>#,##0</c:formatCode>
              <c:ptCount val="4"/>
              <c:pt idx="0">
                <c:v>770</c:v>
              </c:pt>
              <c:pt idx="1">
                <c:v>1280</c:v>
              </c:pt>
              <c:pt idx="2">
                <c:v>1700</c:v>
              </c:pt>
              <c:pt idx="3">
                <c:v>1776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DA1A-47BC-AA39-A3E154508551}"/>
            </c:ext>
          </c:extLst>
        </c:ser>
        <c:ser>
          <c:idx val="1"/>
          <c:order val="1"/>
          <c:tx>
            <c:v>Διαθέσιμος χώρος</c:v>
          </c:tx>
          <c:spPr>
            <a:solidFill>
              <a:srgbClr val="2F7667"/>
            </a:solidFill>
          </c:spPr>
          <c:invertIfNegative val="1"/>
          <c:dLbls>
            <c:spPr>
              <a:noFill/>
              <a:ln>
                <a:noFill/>
              </a:ln>
            </c:spPr>
            <c:txPr>
              <a:bodyPr anchorCtr="1"/>
              <a:lstStyle/>
              <a:p>
                <a:pPr>
                  <a:defRPr sz="975" b="1">
                    <a:solidFill>
                      <a:srgbClr val="172033"/>
                    </a:solidFill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Lit>
              <c:formatCode>General</c:formatCode>
              <c:ptCount val="4"/>
              <c:pt idx="0">
                <c:v>2027</c:v>
              </c:pt>
              <c:pt idx="1">
                <c:v>2028</c:v>
              </c:pt>
              <c:pt idx="2">
                <c:v>2029</c:v>
              </c:pt>
              <c:pt idx="3">
                <c:v>2030</c:v>
              </c:pt>
            </c:numLit>
          </c:cat>
          <c:val>
            <c:numLit>
              <c:formatCode>#,##0</c:formatCode>
              <c:ptCount val="4"/>
              <c:pt idx="0">
                <c:v>800</c:v>
              </c:pt>
              <c:pt idx="1">
                <c:v>1300</c:v>
              </c:pt>
              <c:pt idx="2">
                <c:v>1700</c:v>
              </c:pt>
              <c:pt idx="3">
                <c:v>1800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DA1A-47BC-AA39-A3E1545085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7DCE4"/>
            </a:solidFill>
            <a:prstDash val="solid"/>
          </a:ln>
        </c:spPr>
        <c:txPr>
          <a:bodyPr anchorCtr="1"/>
          <a:lstStyle/>
          <a:p>
            <a:pPr>
              <a:defRPr sz="1200">
                <a:solidFill>
                  <a:srgbClr val="172033"/>
                </a:solidFill>
              </a:defRPr>
            </a:pPr>
            <a:endParaRPr lang="el-GR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  <c:max val="2000"/>
          <c:min val="0"/>
        </c:scaling>
        <c:delete val="0"/>
        <c:axPos val="l"/>
        <c:majorGridlines>
          <c:spPr>
            <a:ln w="9525">
              <a:solidFill>
                <a:srgbClr val="D7DCE4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9525">
            <a:solidFill>
              <a:srgbClr val="D7DCE4"/>
            </a:solidFill>
            <a:prstDash val="solid"/>
          </a:ln>
        </c:spPr>
        <c:txPr>
          <a:bodyPr anchorCtr="1"/>
          <a:lstStyle/>
          <a:p>
            <a:pPr>
              <a:defRPr sz="1050">
                <a:solidFill>
                  <a:srgbClr val="5E6978"/>
                </a:solidFill>
              </a:defRPr>
            </a:pPr>
            <a:endParaRPr lang="el-GR"/>
          </a:p>
        </c:txPr>
        <c:crossAx val="48650112"/>
        <c:crosses val="autoZero"/>
        <c:crossBetween val="between"/>
        <c:majorUnit val="400"/>
      </c:valAx>
      <c:spPr>
        <a:noFill/>
        <a:ln w="0">
          <a:noFill/>
          <a:prstDash val="solid"/>
        </a:ln>
      </c:spPr>
    </c:plotArea>
    <c:legend>
      <c:legendPos val="b"/>
      <c:overlay val="0"/>
      <c:txPr>
        <a:bodyPr anchorCtr="1"/>
        <a:lstStyle/>
        <a:p>
          <a:pPr>
            <a:defRPr sz="1125">
              <a:solidFill>
                <a:srgbClr val="5E6978"/>
              </a:solidFill>
            </a:defRPr>
          </a:pPr>
          <a:endParaRPr lang="el-GR"/>
        </a:p>
      </c:txPr>
    </c:legend>
    <c:plotVisOnly val="1"/>
    <c:dispBlanksAs val="zero"/>
    <c:showDLblsOverMax val="1"/>
  </c:chart>
  <c:spPr>
    <a:noFill/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Καθαρή δαπάνη: €770 εκατ. το 2027, €1.280 εκατ. το 2028, €1.700 εκατ. το 2029 και €1.776 εκατ. το 2030.</a:t>
            </a:r>
          </a:p>
          <a:p>
            <a:r>
              <a:t>Αρχικός δημοσιονομικός χώρος: €800 εκατ., €1.300 εκατ., €1.700 εκατ. και €1.800 εκατ. αντίστοιχα. Συνολικό υπόλοιπο €74 εκατ.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Όλα τα μέτρα υπολογίζονται ως πλήρους έτους. Η εφαρμογή κατανέμεται σταδιακά και ελέγχεται πριν από κάθε επόμενη φάση.</a:t>
            </a:r>
          </a:p>
          <a:p>
            <a:r>
              <a:t>Δεν αφαιρούνται πιθανές επιστροφές μέσω φόρων και εισφορών και δεν προσμετρώνται πρόσθετα έσοδα από αντικειμενικές αξίες, περιουσιολόγιο ή διαφάνεια στις δημόσιες συμβάσεις.</a:t>
            </a:r>
          </a:p>
          <a:p>
            <a:r>
              <a:t>Η εθνικολογιστική μεταχείριση των προκαταβολών φόρου θα επιβεβαιωθεί πριν από την εφαρμογή.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Αναλυτική βάση υπολογισμού των δύο παρεμβάσεων δημόσιας υγείας.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IOBE 2024 private pharmaceutical participation estimate, as provided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Συνολικός φάκελος υπηρεσιών €672 εκατ., με εθνική συμμετοχή 50% ή €336 εκατ.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policy document: ΠΡΟΤΑΣΗ_ΠΟΛΙΤΙΚΗΣ_ΑΝΟΙΑ.docx.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Οι υπολογισμοί αποφεύγουν τη διπλή μέτρηση της ειδικής αγωγής και του δεκαμήνου των αναπληρωτών.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Η κοστολόγηση προκύπτει από 80.000 δικαιούχους επί μέση ενίσχυση €5.000.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Προσχολική αγωγή: 200.000 νέες θέσεις × €3.000. Σχολικά γεύματα: μαθητές δημοτικού × σχολικές ημέρες × πλήρες κόστος γεύματος.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policy document: ΠΡΟΤΑΣΗ_ΠΟΛΙΤΙΚΗΣ_ΣΧΟΛΙΚΑ_ΓΕΥΜΑΤΑ_2030_ΙΟΥΛΙΟΣ.docx.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Ο φάκελος €180 εκατ. αντιστοιχεί σε περίπου €140 για δυνητικό πληθυσμό 1,3 εκατ. παιδιών.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Ο ΕΛΓΑ καταγράφεται με πρόσθετο κόστος €40 εκατ. Οι πυροσβέστες κοστολογούνται από τους τέσσερις πρόσθετους μήνες απασχόλησης.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ELGA New Generation policy specification.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Συγκοινωνίες: €160 εκατ. Αθήνα + €90 εκατ. Θεσσαλονίκη. Μικροί οικισμοί: €150 εκατ. / 280.000 νοικοκυριά.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Το πρόγραμμα ξεκινά από πλήρη ετήσιο δημοσιονομικό χώρο €5,6 δισ. Τα νέα έσοδα €2,0 δισ. χρηματοδοτούν συνολικές παρεμβάσεις €7,5 δισ., με καθαρή δαπάνη €5,5 δισ.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ΦΠΑ: φορολογητέα κατανάλωση επί τη μεταβολή συντελεστή. Έκπτωση παιδιών: αριθμός δικαιούχων ανά οικογενειακή κατηγορία επί τη σημερινή έκπτωση.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workbook: ΦΠΑ_ολα τα σεναρια.xlsx.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Τέλος επιτηδεύματος: σημερινά έσοδα €240 εκατ. Προκαταβολή ατομικών επιχειρήσεων: 55% επί φορολογικής βάσης περίπου €1,36 δισ.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Ο τίτλος και η περίμετρος αφορούν πλέον τα νομικά πρόσωπα χωρίς εξαίρεση των ΑΕ. Η εγγραφή €400 εκατ. είναι ταμειακή και εξαρτάται από τον τελικό συντελεστή.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Μερίσματα: οριακή εφαρμογή της κλίμακας στο υπερβάλλον ποσό. Ακίνητα: κλιμακωτοί συντελεστές 0,8%, 0,9%, 1%, 1,2%, 1,5% και 2%.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Οι φοροαπαλλαγές εγγράφονται ως συντηρητικός στόχος. Η τραπεζική εισφορά βασίζεται σε 22% επί περίπου €4,5 δισ. κερδών και παύει μαζί με τον αναβαλλόμενο φόρο.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Τυχερά παίγνια: €200 εκατ. από κέρδη παικτών και €40 εκατ. από διαφημιστική προβολή. Χρηματιστηριακές συναλλαγές: αύξηση 0,1 ποσοστιαίας μονάδας επί περίπου €30 δισ. πωλήσεων.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Hellenic Gaming Commission, Annual Activity Report 2025, p. 97: https://hgc.gov.gr/wp-content/uploads/AnnualReport2025GR.pdf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Οι έξι ενότητες συνδέουν τις κοινωνικές προτεραιότητες με τις φορολογικές ελαφρύνσεις και τις νέες πηγές εσόδων.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Μισθολογική μεταρρύθμιση υγειονομικών: 125.000 εργαζόμενοι × €500 τον μήνα × 12 μήνες, με εργοδοτικές εισφορές, περίπου €900 εκατ.</a:t>
            </a:r>
          </a:p>
          <a:p>
            <a:r>
              <a:t>Φάρμακα: πλήρες ετήσιο κόστος €900 εκατ., με βάση ιδιωτική συμμετοχή περίπου €800 εκατ. το 2024 και αναπροσαρμογή για τον πληθωρισμό.</a:t>
            </a:r>
          </a:p>
          <a:p>
            <a:r>
              <a:t>Άνοια: ολοκληρωμένο δίκτυο για περίπου 140.000 ανθρώπους και τις οικογένειές τους. Συνολικός φάκελος υπηρεσιών €672 εκατ., με εθνική συμμετοχή 50% ή €336 εκατ.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policy document: ΠΡΟΤΑΣΗ_ΠΟΛΙΤΙΚΗΣ_ΑΝΟΙΑ.docx.</a:t>
            </a:r>
          </a:p>
          <a:p>
            <a:r>
              <a:t>- IOBE 2024 private pharmaceutical participation estimate, as provided by the user.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Εκπαιδευτικοί: €300 τον μήνα για μόνιμους, αναπληρωτές και μέλη ΔΕΠ, με δέκα μήνες αμοιβής για τους αναπληρωτές και εργοδοτικές εισφορές.</a:t>
            </a:r>
          </a:p>
          <a:p>
            <a:r>
              <a:t>Μόνιμες προσλήψεις: πρόσθετο κόστος δύο μηνών για 30.000 σημερινούς αναπληρωτές, €150 εκατ.</a:t>
            </a:r>
          </a:p>
          <a:p>
            <a:r>
              <a:t>Φοιτητική στήριξη: 80.000 φοιτητές περιφερειακών πανεπιστημίων × €5.000 μέση ετήσια ενίσχυση, €400 εκατ.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Προσχολική αγωγή: περίπου 200.000 πρόσθετες θέσεις × €3.000 μέση ετήσια αξία, €600 εκατ.</a:t>
            </a:r>
          </a:p>
          <a:p>
            <a:r>
              <a:t>Σχολικά γεύματα: καθολική εφαρμογή στα δημοτικά, με πλήρες ετήσιο κόστος €165 εκατ.</a:t>
            </a:r>
          </a:p>
          <a:p>
            <a:r>
              <a:t>Αθλητισμός και πολιτισμός: δημόσιος φάκελος €180 εκατ. για παιδιά 6–16 ετών.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policy document: ΠΡΟΤΑΣΗ_ΠΟΛΙΤΙΚΗΣ_ΣΧΟΛΙΚΑ_ΓΕΥΜΑΤΑ_2030_ΙΟΥΛΙΟΣ.docx.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ΕΛΓΑ Νέας Γενιάς: πρόσθετο κόστος €40 εκατ. από το 2028 για πρόληψη, ψηφιακή οργάνωση και αντασφάλιση ακραίων κινδύνων.</a:t>
            </a:r>
          </a:p>
          <a:p>
            <a:r>
              <a:t>Πυροσβέστες: 2.300 άτομα × €1.500 μέσο μηνιαίο εργοδοτικό κόστος × 4 μήνες, περίπου €15 εκατ.</a:t>
            </a:r>
          </a:p>
          <a:p>
            <a:r>
              <a:t>Συγκοινωνίες: €160 εκατ. για την Αθήνα μετά την αφαίρεση υφιστάμενων κρατικών εκπτώσεων και περίπου €90 εκατ. για τη Θεσσαλονίκη.</a:t>
            </a:r>
          </a:p>
          <a:p>
            <a:r>
              <a:t>Δικαίωμα να μείνεις στον τόπο σου: €150 εκατ. για μετακίνηση, ενέργεια και βασικά αγαθά σε οικισμούς κάτω των 1.000 κατοίκων.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ELGA New Generation policy specification.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ΦΠΑ 6%: απώλεια εσόδων €400 εκατ. σε επιλεγμένα βασικά προϊόντα, με πλαφόν, ελέγχους και Ψηφιακό Παρατηρητήριο Τιμών.</a:t>
            </a:r>
          </a:p>
          <a:p>
            <a:r>
              <a:t>Έκπτωση φόρου για παιδιά: διπλασιασμός των σημερινών εκπτώσεων, πρόσθετο κόστος περίπου €830 εκατ.</a:t>
            </a:r>
          </a:p>
          <a:p>
            <a:r>
              <a:t>Τέλος επιτηδεύματος: σημερινά έσοδα περίπου €240 εκατ. από νομικά πρόσωπα.</a:t>
            </a:r>
          </a:p>
          <a:p>
            <a:r>
              <a:t>Προκαταβολές φόρου: ταμειακή επίπτωση €750 εκατ. για ατομικές επιχειρήσεις και €400 εκατ. για νομικά πρόσωπα.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User-provided workbook: ΦΠΑ_ολα τα σεναρια.xlsx.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Μερίσματα: 5% έως €100.000, 10% για το τμήμα €100.000–€200.000 και 15% πάνω από €200.000. Συντηρητική εγγραφή €400 εκατ.</a:t>
            </a:r>
          </a:p>
          <a:p>
            <a:r>
              <a:t>Ακίνητη περιουσία: κλιμακωτή αύξηση συμπληρωματικού συντελεστή στα μη ιδιοχρησιμοποιούμενα ακίνητα νομικών προσώπων άνω του €1 εκατ., έσοδο €300 εκατ.</a:t>
            </a:r>
          </a:p>
          <a:p>
            <a:r>
              <a:t>Τράπεζες: ειδική εισφορά 22% επί περίπου €4,5 δισ. κερδών, με συντηρητική εγγραφή €900 εκατ. και ρήτρα λήξης μαζί με τον αναβαλλόμενο φόρο.</a:t>
            </a:r>
          </a:p>
          <a:p>
            <a:r>
              <a:t>Τυχερά παίγνια: €200 εκατ. από ενιαία φορολόγηση κερδών παικτών και €40 εκατ. από ειδικό φόρο σε περίπου €199 εκατ. διαφημιστικής και χορηγικής δαπάνης.</a:t>
            </a:r>
          </a:p>
          <a:p>
            <a:r>
              <a:t>Χρηματιστηριακές συναλλαγές: πρόσθετο έσοδο €30 εκατ.</a:t>
            </a:r>
          </a:p>
          <a:p>
            <a:r>
              <a:t>[Sources]</a:t>
            </a:r>
          </a:p>
          <a:p>
            <a:r>
              <a:t>- User-provided fiscal program and working model: Dimisionomiko_Programma_2027-30.xlsx.</a:t>
            </a:r>
          </a:p>
          <a:p>
            <a:r>
              <a:t>- Hellenic Gaming Commission, Annual Activity Report 2025, p. 97: https://hgc.gov.gr/wp-content/uploads/AnnualReport2025GR.pdf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ver-accent">
            <a:extLst>
              <a:ext uri="{FF2B5EF4-FFF2-40B4-BE49-F238E27FC236}">
                <a16:creationId xmlns:a16="http://schemas.microsoft.com/office/drawing/2014/main" id="{84269426-145D-4EE8-9758-E7CB5640032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33350" cy="6858000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" name="cover-eyebrow">
            <a:extLst>
              <a:ext uri="{FF2B5EF4-FFF2-40B4-BE49-F238E27FC236}">
                <a16:creationId xmlns:a16="http://schemas.microsoft.com/office/drawing/2014/main" id="{1500BF4E-CD31-40A7-B233-E7F96D8D3F4A}"/>
              </a:ext>
            </a:extLst>
          </p:cNvPr>
          <p:cNvSpPr>
            <a:spLocks noGrp="1"/>
          </p:cNvSpPr>
          <p:nvPr/>
        </p:nvSpPr>
        <p:spPr>
          <a:xfrm>
            <a:off x="838200" y="876300"/>
            <a:ext cx="619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D6DCE6"/>
                </a:solidFill>
              </a:defRPr>
            </a:pPr>
            <a:r>
              <a:rPr sz="1050" b="1" i="0">
                <a:solidFill>
                  <a:srgbClr val="D6DCE6"/>
                </a:solidFill>
              </a:rPr>
              <a:t>ΕΣΩΤΕΡΙΚΗ ΕΝΗΜΕΡΩΣΗ</a:t>
            </a:r>
          </a:p>
        </p:txBody>
      </p:sp>
      <p:sp>
        <p:nvSpPr>
          <p:cNvPr id="3" name="cover-title">
            <a:extLst>
              <a:ext uri="{FF2B5EF4-FFF2-40B4-BE49-F238E27FC236}">
                <a16:creationId xmlns:a16="http://schemas.microsoft.com/office/drawing/2014/main" id="{5AC0236E-A243-4F2D-A7CD-DE6750ECD151}"/>
              </a:ext>
            </a:extLst>
          </p:cNvPr>
          <p:cNvSpPr>
            <a:spLocks noGrp="1"/>
          </p:cNvSpPr>
          <p:nvPr/>
        </p:nvSpPr>
        <p:spPr>
          <a:xfrm>
            <a:off x="838200" y="1676400"/>
            <a:ext cx="838200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4200" b="1" i="0">
                <a:solidFill>
                  <a:srgbClr val="FFFFFF"/>
                </a:solidFill>
              </a:defRPr>
            </a:pPr>
            <a:r>
              <a:rPr sz="4200" b="1" i="0">
                <a:solidFill>
                  <a:srgbClr val="FFFFFF"/>
                </a:solidFill>
              </a:rPr>
              <a:t>Δημοσιονομικό πρόγραμμα</a:t>
            </a:r>
          </a:p>
        </p:txBody>
      </p:sp>
      <p:sp>
        <p:nvSpPr>
          <p:cNvPr id="4" name="cover-years">
            <a:extLst>
              <a:ext uri="{FF2B5EF4-FFF2-40B4-BE49-F238E27FC236}">
                <a16:creationId xmlns:a16="http://schemas.microsoft.com/office/drawing/2014/main" id="{DA689F90-3BC5-4E3F-BB54-604E8722C0DE}"/>
              </a:ext>
            </a:extLst>
          </p:cNvPr>
          <p:cNvSpPr>
            <a:spLocks noGrp="1"/>
          </p:cNvSpPr>
          <p:nvPr/>
        </p:nvSpPr>
        <p:spPr>
          <a:xfrm>
            <a:off x="928735" y="2595562"/>
            <a:ext cx="3238500" cy="72705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D7A0AD"/>
                </a:solidFill>
              </a:defRPr>
            </a:pPr>
            <a:r>
              <a:rPr sz="4400" b="1" i="0">
                <a:solidFill>
                  <a:srgbClr val="D7A0AD"/>
                </a:solidFill>
              </a:rPr>
              <a:t>2027–2030</a:t>
            </a:r>
          </a:p>
        </p:txBody>
      </p:sp>
      <p:sp>
        <p:nvSpPr>
          <p:cNvPr id="5" name="cover-rule">
            <a:extLst>
              <a:ext uri="{FF2B5EF4-FFF2-40B4-BE49-F238E27FC236}">
                <a16:creationId xmlns:a16="http://schemas.microsoft.com/office/drawing/2014/main" id="{E4BD8959-F675-4266-A895-D8F6EE1E7311}"/>
              </a:ext>
            </a:extLst>
          </p:cNvPr>
          <p:cNvSpPr>
            <a:spLocks noGrp="1"/>
          </p:cNvSpPr>
          <p:nvPr/>
        </p:nvSpPr>
        <p:spPr>
          <a:xfrm>
            <a:off x="838200" y="4095750"/>
            <a:ext cx="9144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cover-subtitle">
            <a:extLst>
              <a:ext uri="{FF2B5EF4-FFF2-40B4-BE49-F238E27FC236}">
                <a16:creationId xmlns:a16="http://schemas.microsoft.com/office/drawing/2014/main" id="{CA78FF5D-9292-46D7-869D-D913FFF6E839}"/>
              </a:ext>
            </a:extLst>
          </p:cNvPr>
          <p:cNvSpPr>
            <a:spLocks noGrp="1"/>
          </p:cNvSpPr>
          <p:nvPr/>
        </p:nvSpPr>
        <p:spPr>
          <a:xfrm>
            <a:off x="838200" y="4400550"/>
            <a:ext cx="8096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0" i="0">
                <a:solidFill>
                  <a:srgbClr val="D6DCE6"/>
                </a:solidFill>
              </a:defRPr>
            </a:pPr>
            <a:r>
              <a:rPr sz="1500" b="0" i="0">
                <a:solidFill>
                  <a:srgbClr val="D6DCE6"/>
                </a:solidFill>
              </a:rPr>
              <a:t>Έξι συνεκτικές προτεραιότητες και πλήρης ετήσια κοστολόγηση</a:t>
            </a:r>
          </a:p>
        </p:txBody>
      </p:sp>
      <p:sp>
        <p:nvSpPr>
          <p:cNvPr id="7" name="cover-owner">
            <a:extLst>
              <a:ext uri="{FF2B5EF4-FFF2-40B4-BE49-F238E27FC236}">
                <a16:creationId xmlns:a16="http://schemas.microsoft.com/office/drawing/2014/main" id="{30983224-5F8A-4E8E-9E41-89E20C9ACB62}"/>
              </a:ext>
            </a:extLst>
          </p:cNvPr>
          <p:cNvSpPr>
            <a:spLocks noGrp="1"/>
          </p:cNvSpPr>
          <p:nvPr/>
        </p:nvSpPr>
        <p:spPr>
          <a:xfrm>
            <a:off x="838200" y="6115050"/>
            <a:ext cx="438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AEB8C7"/>
                </a:solidFill>
              </a:defRPr>
            </a:pPr>
            <a:r>
              <a:rPr sz="975" b="1" i="0">
                <a:solidFill>
                  <a:srgbClr val="AEB8C7"/>
                </a:solidFill>
              </a:rPr>
              <a:t>ΤΟΜΕΑΣ ΟΙΚΟΝΟΜΙΚΩΝ ΕΛ.Α.Σ.</a:t>
            </a:r>
          </a:p>
        </p:txBody>
      </p:sp>
    </p:spTree>
    <p:extLst>
      <p:ext uri="{BB962C8B-B14F-4D97-AF65-F5344CB8AC3E}">
        <p14:creationId xmlns:p14="http://schemas.microsoft.com/office/powerpoint/2010/main" val="5093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eyebrow-8">
            <a:extLst>
              <a:ext uri="{FF2B5EF4-FFF2-40B4-BE49-F238E27FC236}">
                <a16:creationId xmlns:a16="http://schemas.microsoft.com/office/drawing/2014/main" id="{781F124F-D629-49DC-9554-D66F98AA3404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ΔΗΜΟΣΙΟΝΟΜΙΚΟ ΑΠΟΤΕΛΕΣΜΑ</a:t>
            </a:r>
          </a:p>
        </p:txBody>
      </p:sp>
      <p:sp>
        <p:nvSpPr>
          <p:cNvPr id="2" name="title-8">
            <a:extLst>
              <a:ext uri="{FF2B5EF4-FFF2-40B4-BE49-F238E27FC236}">
                <a16:creationId xmlns:a16="http://schemas.microsoft.com/office/drawing/2014/main" id="{6E7199E9-4775-4CD1-8678-8B06A4E14342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Εντός του διαθέσιμου χώρου σε κάθε έτος</a:t>
            </a:r>
          </a:p>
        </p:txBody>
      </p:sp>
      <p:sp>
        <p:nvSpPr>
          <p:cNvPr id="3" name="title-rule-8">
            <a:extLst>
              <a:ext uri="{FF2B5EF4-FFF2-40B4-BE49-F238E27FC236}">
                <a16:creationId xmlns:a16="http://schemas.microsoft.com/office/drawing/2014/main" id="{479D1575-F97E-4079-A7BD-E6BC24F775EC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8">
            <a:extLst>
              <a:ext uri="{FF2B5EF4-FFF2-40B4-BE49-F238E27FC236}">
                <a16:creationId xmlns:a16="http://schemas.microsoft.com/office/drawing/2014/main" id="{9F07C10B-1BE5-4F6A-8A49-366700DFAD0D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8">
            <a:extLst>
              <a:ext uri="{FF2B5EF4-FFF2-40B4-BE49-F238E27FC236}">
                <a16:creationId xmlns:a16="http://schemas.microsoft.com/office/drawing/2014/main" id="{2034536A-EDC1-489D-82A1-574B7FCA6048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8">
            <a:extLst>
              <a:ext uri="{FF2B5EF4-FFF2-40B4-BE49-F238E27FC236}">
                <a16:creationId xmlns:a16="http://schemas.microsoft.com/office/drawing/2014/main" id="{1A186679-3050-479F-BDA1-615FD885DC18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10</a:t>
            </a:r>
          </a:p>
        </p:txBody>
      </p:sp>
      <p:sp>
        <p:nvSpPr>
          <p:cNvPr id="7" name="slide-8-unit">
            <a:extLst>
              <a:ext uri="{FF2B5EF4-FFF2-40B4-BE49-F238E27FC236}">
                <a16:creationId xmlns:a16="http://schemas.microsoft.com/office/drawing/2014/main" id="{81E382BF-08C2-40A6-86F2-702147B9189C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Καθαρή δαπάνη και συνολικός διαθέσιμος χώρος, σε εκατ. ευρώ</a:t>
            </a:r>
          </a:p>
        </p:txBody>
      </p:sp>
      <p:graphicFrame>
        <p:nvGraphicFramePr>
          <p:cNvPr id="36" name="Chart"/>
          <p:cNvGraphicFramePr/>
          <p:nvPr/>
        </p:nvGraphicFramePr>
        <p:xfrm>
          <a:off x="419100" y="1676400"/>
          <a:ext cx="78105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mainder-heading">
            <a:extLst>
              <a:ext uri="{FF2B5EF4-FFF2-40B4-BE49-F238E27FC236}">
                <a16:creationId xmlns:a16="http://schemas.microsoft.com/office/drawing/2014/main" id="{A7B19D67-47A8-47A0-81A1-08AA928BEC57}"/>
              </a:ext>
            </a:extLst>
          </p:cNvPr>
          <p:cNvSpPr>
            <a:spLocks noGrp="1"/>
          </p:cNvSpPr>
          <p:nvPr/>
        </p:nvSpPr>
        <p:spPr>
          <a:xfrm>
            <a:off x="8572500" y="1790700"/>
            <a:ext cx="3009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 i="0">
                <a:solidFill>
                  <a:srgbClr val="12243E"/>
                </a:solidFill>
              </a:defRPr>
            </a:pPr>
            <a:r>
              <a:rPr sz="1875" b="1" i="0">
                <a:solidFill>
                  <a:srgbClr val="12243E"/>
                </a:solidFill>
              </a:rPr>
              <a:t>Ετήσιο υπόλοιπο</a:t>
            </a:r>
          </a:p>
        </p:txBody>
      </p:sp>
      <p:sp>
        <p:nvSpPr>
          <p:cNvPr id="10" name="remainder-year-0">
            <a:extLst>
              <a:ext uri="{FF2B5EF4-FFF2-40B4-BE49-F238E27FC236}">
                <a16:creationId xmlns:a16="http://schemas.microsoft.com/office/drawing/2014/main" id="{BE8636E7-32D6-4680-B5E8-DAD338106951}"/>
              </a:ext>
            </a:extLst>
          </p:cNvPr>
          <p:cNvSpPr>
            <a:spLocks noGrp="1"/>
          </p:cNvSpPr>
          <p:nvPr/>
        </p:nvSpPr>
        <p:spPr>
          <a:xfrm>
            <a:off x="8572500" y="2343150"/>
            <a:ext cx="68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 i="0">
                <a:solidFill>
                  <a:srgbClr val="5E6978"/>
                </a:solidFill>
              </a:defRPr>
            </a:pPr>
            <a:r>
              <a:rPr sz="1350" b="1" i="0">
                <a:solidFill>
                  <a:srgbClr val="5E6978"/>
                </a:solidFill>
              </a:rPr>
              <a:t>2027</a:t>
            </a:r>
          </a:p>
        </p:txBody>
      </p:sp>
      <p:sp>
        <p:nvSpPr>
          <p:cNvPr id="11" name="remainder-value-0">
            <a:extLst>
              <a:ext uri="{FF2B5EF4-FFF2-40B4-BE49-F238E27FC236}">
                <a16:creationId xmlns:a16="http://schemas.microsoft.com/office/drawing/2014/main" id="{44FD4C09-00ED-4FB6-A160-5FD2A4D5A269}"/>
              </a:ext>
            </a:extLst>
          </p:cNvPr>
          <p:cNvSpPr>
            <a:spLocks noGrp="1"/>
          </p:cNvSpPr>
          <p:nvPr/>
        </p:nvSpPr>
        <p:spPr>
          <a:xfrm>
            <a:off x="9525000" y="2324100"/>
            <a:ext cx="2057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575" b="1" i="0">
                <a:solidFill>
                  <a:srgbClr val="2F7667"/>
                </a:solidFill>
              </a:defRPr>
            </a:pPr>
            <a:r>
              <a:rPr sz="1575" b="1" i="0">
                <a:solidFill>
                  <a:srgbClr val="2F7667"/>
                </a:solidFill>
              </a:rPr>
              <a:t>€30 εκατ.</a:t>
            </a:r>
          </a:p>
        </p:txBody>
      </p:sp>
      <p:sp>
        <p:nvSpPr>
          <p:cNvPr id="12" name="remainder-rule-0">
            <a:extLst>
              <a:ext uri="{FF2B5EF4-FFF2-40B4-BE49-F238E27FC236}">
                <a16:creationId xmlns:a16="http://schemas.microsoft.com/office/drawing/2014/main" id="{C016527F-F255-4C95-8239-284A1BB26C71}"/>
              </a:ext>
            </a:extLst>
          </p:cNvPr>
          <p:cNvSpPr>
            <a:spLocks noGrp="1"/>
          </p:cNvSpPr>
          <p:nvPr/>
        </p:nvSpPr>
        <p:spPr>
          <a:xfrm>
            <a:off x="8572500" y="2705100"/>
            <a:ext cx="30099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remainder-year-1">
            <a:extLst>
              <a:ext uri="{FF2B5EF4-FFF2-40B4-BE49-F238E27FC236}">
                <a16:creationId xmlns:a16="http://schemas.microsoft.com/office/drawing/2014/main" id="{78A62257-05E7-435F-BCBC-B10DC45128F8}"/>
              </a:ext>
            </a:extLst>
          </p:cNvPr>
          <p:cNvSpPr>
            <a:spLocks noGrp="1"/>
          </p:cNvSpPr>
          <p:nvPr/>
        </p:nvSpPr>
        <p:spPr>
          <a:xfrm>
            <a:off x="8572500" y="2914650"/>
            <a:ext cx="68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 i="0">
                <a:solidFill>
                  <a:srgbClr val="5E6978"/>
                </a:solidFill>
              </a:defRPr>
            </a:pPr>
            <a:r>
              <a:rPr sz="1350" b="1" i="0">
                <a:solidFill>
                  <a:srgbClr val="5E6978"/>
                </a:solidFill>
              </a:rPr>
              <a:t>2028</a:t>
            </a:r>
          </a:p>
        </p:txBody>
      </p:sp>
      <p:sp>
        <p:nvSpPr>
          <p:cNvPr id="14" name="remainder-value-1">
            <a:extLst>
              <a:ext uri="{FF2B5EF4-FFF2-40B4-BE49-F238E27FC236}">
                <a16:creationId xmlns:a16="http://schemas.microsoft.com/office/drawing/2014/main" id="{3BDF454C-8AC7-4194-AF07-8316E4C12C07}"/>
              </a:ext>
            </a:extLst>
          </p:cNvPr>
          <p:cNvSpPr>
            <a:spLocks noGrp="1"/>
          </p:cNvSpPr>
          <p:nvPr/>
        </p:nvSpPr>
        <p:spPr>
          <a:xfrm>
            <a:off x="9525000" y="2895600"/>
            <a:ext cx="2057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575" b="1" i="0">
                <a:solidFill>
                  <a:srgbClr val="2F7667"/>
                </a:solidFill>
              </a:defRPr>
            </a:pPr>
            <a:r>
              <a:rPr sz="1575" b="1" i="0">
                <a:solidFill>
                  <a:srgbClr val="2F7667"/>
                </a:solidFill>
              </a:rPr>
              <a:t>€20 εκατ.</a:t>
            </a:r>
          </a:p>
        </p:txBody>
      </p:sp>
      <p:sp>
        <p:nvSpPr>
          <p:cNvPr id="15" name="remainder-rule-1">
            <a:extLst>
              <a:ext uri="{FF2B5EF4-FFF2-40B4-BE49-F238E27FC236}">
                <a16:creationId xmlns:a16="http://schemas.microsoft.com/office/drawing/2014/main" id="{AB13B57A-DEB5-466F-9058-3536A75C0E62}"/>
              </a:ext>
            </a:extLst>
          </p:cNvPr>
          <p:cNvSpPr>
            <a:spLocks noGrp="1"/>
          </p:cNvSpPr>
          <p:nvPr/>
        </p:nvSpPr>
        <p:spPr>
          <a:xfrm>
            <a:off x="8572500" y="3276600"/>
            <a:ext cx="30099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emainder-year-2">
            <a:extLst>
              <a:ext uri="{FF2B5EF4-FFF2-40B4-BE49-F238E27FC236}">
                <a16:creationId xmlns:a16="http://schemas.microsoft.com/office/drawing/2014/main" id="{E2403C69-BF9A-4C42-8769-490E9495871A}"/>
              </a:ext>
            </a:extLst>
          </p:cNvPr>
          <p:cNvSpPr>
            <a:spLocks noGrp="1"/>
          </p:cNvSpPr>
          <p:nvPr/>
        </p:nvSpPr>
        <p:spPr>
          <a:xfrm>
            <a:off x="8572500" y="3486150"/>
            <a:ext cx="68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 i="0">
                <a:solidFill>
                  <a:srgbClr val="5E6978"/>
                </a:solidFill>
              </a:defRPr>
            </a:pPr>
            <a:r>
              <a:rPr sz="1350" b="1" i="0">
                <a:solidFill>
                  <a:srgbClr val="5E6978"/>
                </a:solidFill>
              </a:rPr>
              <a:t>2029</a:t>
            </a:r>
          </a:p>
        </p:txBody>
      </p:sp>
      <p:sp>
        <p:nvSpPr>
          <p:cNvPr id="17" name="remainder-value-2">
            <a:extLst>
              <a:ext uri="{FF2B5EF4-FFF2-40B4-BE49-F238E27FC236}">
                <a16:creationId xmlns:a16="http://schemas.microsoft.com/office/drawing/2014/main" id="{2229CE2C-324E-451E-ADDE-F6E83E09D02C}"/>
              </a:ext>
            </a:extLst>
          </p:cNvPr>
          <p:cNvSpPr>
            <a:spLocks noGrp="1"/>
          </p:cNvSpPr>
          <p:nvPr/>
        </p:nvSpPr>
        <p:spPr>
          <a:xfrm>
            <a:off x="9525000" y="3467100"/>
            <a:ext cx="2057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575" b="1" i="0">
                <a:solidFill>
                  <a:srgbClr val="2F7667"/>
                </a:solidFill>
              </a:defRPr>
            </a:pPr>
            <a:r>
              <a:rPr sz="1575" b="1" i="0">
                <a:solidFill>
                  <a:srgbClr val="2F7667"/>
                </a:solidFill>
              </a:rPr>
              <a:t>€0</a:t>
            </a:r>
          </a:p>
        </p:txBody>
      </p:sp>
      <p:sp>
        <p:nvSpPr>
          <p:cNvPr id="18" name="remainder-rule-2">
            <a:extLst>
              <a:ext uri="{FF2B5EF4-FFF2-40B4-BE49-F238E27FC236}">
                <a16:creationId xmlns:a16="http://schemas.microsoft.com/office/drawing/2014/main" id="{DDA0D824-CCBF-425F-9FE5-29DE3452461C}"/>
              </a:ext>
            </a:extLst>
          </p:cNvPr>
          <p:cNvSpPr>
            <a:spLocks noGrp="1"/>
          </p:cNvSpPr>
          <p:nvPr/>
        </p:nvSpPr>
        <p:spPr>
          <a:xfrm>
            <a:off x="8572500" y="3848100"/>
            <a:ext cx="30099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remainder-year-3">
            <a:extLst>
              <a:ext uri="{FF2B5EF4-FFF2-40B4-BE49-F238E27FC236}">
                <a16:creationId xmlns:a16="http://schemas.microsoft.com/office/drawing/2014/main" id="{84CAC82A-FAD6-4808-9674-AC128859F1A2}"/>
              </a:ext>
            </a:extLst>
          </p:cNvPr>
          <p:cNvSpPr>
            <a:spLocks noGrp="1"/>
          </p:cNvSpPr>
          <p:nvPr/>
        </p:nvSpPr>
        <p:spPr>
          <a:xfrm>
            <a:off x="8572500" y="4057650"/>
            <a:ext cx="6858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 i="0">
                <a:solidFill>
                  <a:srgbClr val="5E6978"/>
                </a:solidFill>
              </a:defRPr>
            </a:pPr>
            <a:r>
              <a:rPr sz="1350" b="1" i="0">
                <a:solidFill>
                  <a:srgbClr val="5E6978"/>
                </a:solidFill>
              </a:rPr>
              <a:t>2030</a:t>
            </a:r>
          </a:p>
        </p:txBody>
      </p:sp>
      <p:sp>
        <p:nvSpPr>
          <p:cNvPr id="20" name="remainder-value-3">
            <a:extLst>
              <a:ext uri="{FF2B5EF4-FFF2-40B4-BE49-F238E27FC236}">
                <a16:creationId xmlns:a16="http://schemas.microsoft.com/office/drawing/2014/main" id="{97B4D6A5-EF84-4897-957C-77E40486CEB5}"/>
              </a:ext>
            </a:extLst>
          </p:cNvPr>
          <p:cNvSpPr>
            <a:spLocks noGrp="1"/>
          </p:cNvSpPr>
          <p:nvPr/>
        </p:nvSpPr>
        <p:spPr>
          <a:xfrm>
            <a:off x="9525000" y="4038600"/>
            <a:ext cx="2057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575" b="1" i="0">
                <a:solidFill>
                  <a:srgbClr val="2F7667"/>
                </a:solidFill>
              </a:defRPr>
            </a:pPr>
            <a:r>
              <a:rPr sz="1575" b="1" i="0">
                <a:solidFill>
                  <a:srgbClr val="2F7667"/>
                </a:solidFill>
              </a:rPr>
              <a:t>€24 εκατ.</a:t>
            </a:r>
          </a:p>
        </p:txBody>
      </p:sp>
      <p:sp>
        <p:nvSpPr>
          <p:cNvPr id="21" name="remainder-rule-3">
            <a:extLst>
              <a:ext uri="{FF2B5EF4-FFF2-40B4-BE49-F238E27FC236}">
                <a16:creationId xmlns:a16="http://schemas.microsoft.com/office/drawing/2014/main" id="{75686B33-188D-4310-ABC8-656BF4D33703}"/>
              </a:ext>
            </a:extLst>
          </p:cNvPr>
          <p:cNvSpPr>
            <a:spLocks noGrp="1"/>
          </p:cNvSpPr>
          <p:nvPr/>
        </p:nvSpPr>
        <p:spPr>
          <a:xfrm>
            <a:off x="8572500" y="4419600"/>
            <a:ext cx="30099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total-remainder">
            <a:extLst>
              <a:ext uri="{FF2B5EF4-FFF2-40B4-BE49-F238E27FC236}">
                <a16:creationId xmlns:a16="http://schemas.microsoft.com/office/drawing/2014/main" id="{C9293D78-1211-4455-8C73-C5113DD14B34}"/>
              </a:ext>
            </a:extLst>
          </p:cNvPr>
          <p:cNvSpPr>
            <a:spLocks noGrp="1"/>
          </p:cNvSpPr>
          <p:nvPr/>
        </p:nvSpPr>
        <p:spPr>
          <a:xfrm>
            <a:off x="8572500" y="4705350"/>
            <a:ext cx="3009900" cy="68580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3" name="total-remainder-label">
            <a:extLst>
              <a:ext uri="{FF2B5EF4-FFF2-40B4-BE49-F238E27FC236}">
                <a16:creationId xmlns:a16="http://schemas.microsoft.com/office/drawing/2014/main" id="{B1BAD650-CE3E-4427-8B42-AC94CD2F7959}"/>
              </a:ext>
            </a:extLst>
          </p:cNvPr>
          <p:cNvSpPr>
            <a:spLocks noGrp="1"/>
          </p:cNvSpPr>
          <p:nvPr/>
        </p:nvSpPr>
        <p:spPr>
          <a:xfrm>
            <a:off x="8782050" y="4819650"/>
            <a:ext cx="2590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975" b="1" i="0">
                <a:solidFill>
                  <a:srgbClr val="C9D2DE"/>
                </a:solidFill>
              </a:defRPr>
            </a:pPr>
            <a:r>
              <a:rPr sz="975" b="1" i="0">
                <a:solidFill>
                  <a:srgbClr val="C9D2DE"/>
                </a:solidFill>
              </a:rPr>
              <a:t>ΣΥΝΟΛΙΚΟ ΥΠΟΛΟΙΠΟ</a:t>
            </a:r>
          </a:p>
        </p:txBody>
      </p:sp>
      <p:sp>
        <p:nvSpPr>
          <p:cNvPr id="24" name="total-remainder-value">
            <a:extLst>
              <a:ext uri="{FF2B5EF4-FFF2-40B4-BE49-F238E27FC236}">
                <a16:creationId xmlns:a16="http://schemas.microsoft.com/office/drawing/2014/main" id="{62CFDA45-4A6C-4816-A4EE-09F4F5D5608E}"/>
              </a:ext>
            </a:extLst>
          </p:cNvPr>
          <p:cNvSpPr>
            <a:spLocks noGrp="1"/>
          </p:cNvSpPr>
          <p:nvPr/>
        </p:nvSpPr>
        <p:spPr>
          <a:xfrm>
            <a:off x="8782050" y="5029200"/>
            <a:ext cx="2590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€74 εκατ.</a:t>
            </a:r>
          </a:p>
        </p:txBody>
      </p:sp>
      <p:sp>
        <p:nvSpPr>
          <p:cNvPr id="25" name="upside-rule">
            <a:extLst>
              <a:ext uri="{FF2B5EF4-FFF2-40B4-BE49-F238E27FC236}">
                <a16:creationId xmlns:a16="http://schemas.microsoft.com/office/drawing/2014/main" id="{3B789A3E-3EBC-43C9-B830-84AAB7C777E6}"/>
              </a:ext>
            </a:extLst>
          </p:cNvPr>
          <p:cNvSpPr>
            <a:spLocks noGrp="1"/>
          </p:cNvSpPr>
          <p:nvPr/>
        </p:nvSpPr>
        <p:spPr>
          <a:xfrm>
            <a:off x="609600" y="5524500"/>
            <a:ext cx="74295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upside-text">
            <a:extLst>
              <a:ext uri="{FF2B5EF4-FFF2-40B4-BE49-F238E27FC236}">
                <a16:creationId xmlns:a16="http://schemas.microsoft.com/office/drawing/2014/main" id="{0F5677F0-F103-47EF-AE4E-594A7AB8CA57}"/>
              </a:ext>
            </a:extLst>
          </p:cNvPr>
          <p:cNvSpPr>
            <a:spLocks noGrp="1"/>
          </p:cNvSpPr>
          <p:nvPr/>
        </p:nvSpPr>
        <p:spPr>
          <a:xfrm>
            <a:off x="609600" y="5695950"/>
            <a:ext cx="10972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0" i="0">
                <a:solidFill>
                  <a:srgbClr val="172033"/>
                </a:solidFill>
              </a:defRPr>
            </a:pPr>
            <a:r>
              <a:rPr sz="1200" b="0" i="0">
                <a:solidFill>
                  <a:srgbClr val="172033"/>
                </a:solidFill>
              </a:rPr>
              <a:t>Δεν συνυπολογίζονται δυνητικά πρόσθετα έσοδα από αναπροσαρμογή αντικειμενικών αξιών, ευρύτερη κατάργηση φοροαπαλλαγών, περιουσιολόγιο και διαφάνεια στις δημόσιες συμβάσεις.</a:t>
            </a:r>
          </a:p>
        </p:txBody>
      </p:sp>
    </p:spTree>
    <p:extLst>
      <p:ext uri="{BB962C8B-B14F-4D97-AF65-F5344CB8AC3E}">
        <p14:creationId xmlns:p14="http://schemas.microsoft.com/office/powerpoint/2010/main" val="1498663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Η εφαρμογή ενσωματώνει σαφείς δημοσιονομικές δικλείδες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11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3352800" cy="6667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Πλήρες έτος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 i="0">
                <a:solidFill>
                  <a:srgbClr val="315B8F"/>
                </a:solidFill>
              </a:defRPr>
            </a:pPr>
            <a:r>
              <a:rPr sz="1875" b="1" i="0">
                <a:solidFill>
                  <a:srgbClr val="315B8F"/>
                </a:solidFill>
              </a:rPr>
              <a:t>Ετήσια βάση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441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Συνολικό υπόλοιπο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4419600" y="3371850"/>
            <a:ext cx="3352800" cy="6667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419600" y="1714500"/>
            <a:ext cx="3352800" cy="6667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41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Συντηρητικές παραδοχές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441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 i="0">
                <a:solidFill>
                  <a:srgbClr val="2F7667"/>
                </a:solidFill>
              </a:defRPr>
            </a:pPr>
            <a:r>
              <a:rPr sz="1875" b="1" i="0">
                <a:solidFill>
                  <a:srgbClr val="2F7667"/>
                </a:solidFill>
              </a:rPr>
              <a:t>Χωρίς συμψηφισμούς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822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Πρόσθετα έσοδα εκτός βάσης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8229600" y="337185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8229600" y="171450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822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Σταδιακή εφαρμογή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822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 i="0">
                <a:solidFill>
                  <a:srgbClr val="7A263A"/>
                </a:solidFill>
              </a:defRPr>
            </a:pPr>
            <a:r>
              <a:rPr sz="1875" b="1" i="0">
                <a:solidFill>
                  <a:srgbClr val="7A263A"/>
                </a:solidFill>
              </a:rPr>
              <a:t>Ετήσια όρια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441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 i="0">
                <a:solidFill>
                  <a:srgbClr val="2F7667"/>
                </a:solidFill>
              </a:defRPr>
            </a:pPr>
            <a:r>
              <a:rPr sz="1875" b="1" i="0">
                <a:solidFill>
                  <a:srgbClr val="2F7667"/>
                </a:solidFill>
              </a:rPr>
              <a:t>€74 εκατ.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Ο χρονισμός προσαρμόζεται στα ετήσια όρια και στο πραγματικό κόστος κάθε φάσης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1718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609600" y="3371850"/>
            <a:ext cx="3352800" cy="6667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60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2243E"/>
                </a:solidFill>
              </a:defRPr>
            </a:pPr>
            <a:r>
              <a:rPr sz="1500" b="1">
                <a:solidFill>
                  <a:srgbClr val="12243E"/>
                </a:solidFill>
              </a:rPr>
              <a:t>Τακτική παρακολούθηση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60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>
                <a:solidFill>
                  <a:srgbClr val="315B8F"/>
                </a:solidFill>
              </a:defRPr>
            </a:pPr>
            <a:r>
              <a:rPr sz="1875" b="1">
                <a:solidFill>
                  <a:srgbClr val="315B8F"/>
                </a:solidFill>
              </a:rPr>
              <a:t>Έλεγχος κόστους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822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875" b="1">
                <a:solidFill>
                  <a:srgbClr val="7A263A"/>
                </a:solidFill>
              </a:defRPr>
            </a:pPr>
            <a:r>
              <a:rPr sz="1875" b="1">
                <a:solidFill>
                  <a:srgbClr val="7A263A"/>
                </a:solidFill>
              </a:rPr>
              <a:t>Δεν προσμετρώνται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Δημόσι</a:t>
            </a:r>
            <a:r>
              <a:rPr sz="2700" b="1" i="0" dirty="0">
                <a:solidFill>
                  <a:srgbClr val="12243E"/>
                </a:solidFill>
              </a:rPr>
              <a:t>α Υγεία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1–2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12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 dirty="0" err="1">
                <a:solidFill>
                  <a:srgbClr val="12243E"/>
                </a:solidFill>
              </a:rPr>
              <a:t>Μισθολογική</a:t>
            </a:r>
            <a:r>
              <a:rPr sz="1500" b="1" i="0" dirty="0">
                <a:solidFill>
                  <a:srgbClr val="12243E"/>
                </a:solidFill>
              </a:rPr>
              <a:t> </a:t>
            </a:r>
            <a:r>
              <a:rPr sz="1500" b="1" i="0" dirty="0" err="1">
                <a:solidFill>
                  <a:srgbClr val="12243E"/>
                </a:solidFill>
              </a:rPr>
              <a:t>μετ</a:t>
            </a:r>
            <a:r>
              <a:rPr sz="1500" b="1" i="0" dirty="0">
                <a:solidFill>
                  <a:srgbClr val="12243E"/>
                </a:solidFill>
              </a:rPr>
              <a:t>αρρύθμιση για 12</a:t>
            </a:r>
            <a:r>
              <a:rPr lang="el-GR" sz="1500" b="1" i="0" dirty="0">
                <a:solidFill>
                  <a:srgbClr val="12243E"/>
                </a:solidFill>
              </a:rPr>
              <a:t>8</a:t>
            </a:r>
            <a:r>
              <a:rPr sz="1500" b="1" i="0" dirty="0">
                <a:solidFill>
                  <a:srgbClr val="12243E"/>
                </a:solidFill>
              </a:rPr>
              <a:t>.000 </a:t>
            </a:r>
            <a:r>
              <a:rPr sz="1500" b="1" i="0" dirty="0" err="1">
                <a:solidFill>
                  <a:srgbClr val="12243E"/>
                </a:solidFill>
              </a:rPr>
              <a:t>εργ</a:t>
            </a:r>
            <a:r>
              <a:rPr sz="1500" b="1" i="0" dirty="0">
                <a:solidFill>
                  <a:srgbClr val="12243E"/>
                </a:solidFill>
              </a:rPr>
              <a:t>αζομένους στη δημόσια υγεία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lang="el-GR" sz="1125" b="1" i="0" dirty="0">
                <a:solidFill>
                  <a:srgbClr val="12243E"/>
                </a:solidFill>
              </a:rPr>
              <a:t>Αξιοπρεπείς μισθοί στο</a:t>
            </a:r>
            <a:r>
              <a:rPr sz="1125" b="1" i="0" dirty="0">
                <a:solidFill>
                  <a:srgbClr val="12243E"/>
                </a:solidFill>
              </a:rPr>
              <a:t> προσωπικό του ΕΣΥ, </a:t>
            </a:r>
            <a:r>
              <a:rPr lang="el-GR" sz="1125" b="1" i="0" dirty="0">
                <a:solidFill>
                  <a:srgbClr val="12243E"/>
                </a:solidFill>
              </a:rPr>
              <a:t>περιορισμός </a:t>
            </a:r>
            <a:r>
              <a:rPr sz="1125" b="1" i="0" dirty="0" err="1">
                <a:solidFill>
                  <a:srgbClr val="12243E"/>
                </a:solidFill>
              </a:rPr>
              <a:t>φυγή</a:t>
            </a:r>
            <a:r>
              <a:rPr lang="el-GR" sz="1125" b="1" i="0" dirty="0">
                <a:solidFill>
                  <a:srgbClr val="12243E"/>
                </a:solidFill>
              </a:rPr>
              <a:t>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lang="el-GR" sz="1125" b="1" i="0" dirty="0">
                <a:solidFill>
                  <a:srgbClr val="12243E"/>
                </a:solidFill>
              </a:rPr>
              <a:t>στο εξωτερικό και </a:t>
            </a:r>
            <a:r>
              <a:rPr sz="1125" b="1" i="0" dirty="0" err="1">
                <a:solidFill>
                  <a:srgbClr val="12243E"/>
                </a:solidFill>
              </a:rPr>
              <a:t>τον</a:t>
            </a:r>
            <a:r>
              <a:rPr sz="1125" b="1" i="0" dirty="0">
                <a:solidFill>
                  <a:srgbClr val="12243E"/>
                </a:solidFill>
              </a:rPr>
              <a:t> ιδιωτικό τομέα.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Μικτή κοστολόγηση, χωρίς αφαίρεση επιστροφών μέσω φόρων και εισφορών.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125.000 </a:t>
            </a:r>
            <a:r>
              <a:rPr sz="1125" b="1" i="0" dirty="0" err="1">
                <a:solidFill>
                  <a:srgbClr val="12243E"/>
                </a:solidFill>
              </a:rPr>
              <a:t>γι</a:t>
            </a:r>
            <a:r>
              <a:rPr sz="1125" b="1" i="0" dirty="0">
                <a:solidFill>
                  <a:srgbClr val="12243E"/>
                </a:solidFill>
              </a:rPr>
              <a:t>ατρούς, νοσηλευτές και λοιπό προσωπικό της δημόσιας υγείας.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12</a:t>
            </a:r>
            <a:r>
              <a:rPr lang="el-GR" sz="1125" b="1" i="0" dirty="0">
                <a:solidFill>
                  <a:srgbClr val="12243E"/>
                </a:solidFill>
              </a:rPr>
              <a:t>8</a:t>
            </a:r>
            <a:r>
              <a:rPr sz="1125" b="1" i="0" dirty="0">
                <a:solidFill>
                  <a:srgbClr val="12243E"/>
                </a:solidFill>
              </a:rPr>
              <a:t>.000 × €500 × 12 = €7</a:t>
            </a:r>
            <a:r>
              <a:rPr lang="el-GR" sz="1125" b="1" i="0" dirty="0">
                <a:solidFill>
                  <a:srgbClr val="12243E"/>
                </a:solidFill>
              </a:rPr>
              <a:t>7</a:t>
            </a:r>
            <a:r>
              <a:rPr sz="1125" b="1" i="0" dirty="0">
                <a:solidFill>
                  <a:srgbClr val="12243E"/>
                </a:solidFill>
              </a:rPr>
              <a:t>0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ατ. </a:t>
            </a:r>
            <a:r>
              <a:rPr sz="1125" b="1" i="0" dirty="0" err="1">
                <a:solidFill>
                  <a:srgbClr val="12243E"/>
                </a:solidFill>
              </a:rPr>
              <a:t>Προστίθεντ</a:t>
            </a:r>
            <a:r>
              <a:rPr sz="1125" b="1" i="0" dirty="0">
                <a:solidFill>
                  <a:srgbClr val="12243E"/>
                </a:solidFill>
              </a:rPr>
              <a:t>αι περίπου €1</a:t>
            </a:r>
            <a:r>
              <a:rPr lang="el-GR" sz="1125" b="1" i="0" dirty="0">
                <a:solidFill>
                  <a:srgbClr val="12243E"/>
                </a:solidFill>
              </a:rPr>
              <a:t>3</a:t>
            </a:r>
            <a:r>
              <a:rPr sz="1125" b="1" i="0" dirty="0">
                <a:solidFill>
                  <a:srgbClr val="12243E"/>
                </a:solidFill>
              </a:rPr>
              <a:t>0 εκατ. </a:t>
            </a:r>
            <a:r>
              <a:rPr sz="1125" b="1" i="0" dirty="0" err="1">
                <a:solidFill>
                  <a:srgbClr val="12243E"/>
                </a:solidFill>
              </a:rPr>
              <a:t>εργοδοτικές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εισφορές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315B8F"/>
                </a:solidFill>
              </a:defRPr>
            </a:pPr>
            <a:r>
              <a:rPr sz="1275" b="1" i="0">
                <a:solidFill>
                  <a:srgbClr val="315B8F"/>
                </a:solidFill>
              </a:rPr>
              <a:t>Πλήρες ετήσιο κόστος €900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Μηδενική συμμετοχή στα συνταγογραφούμενα φάρμακα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Κα</a:t>
            </a:r>
            <a:r>
              <a:rPr sz="1125" b="1" i="0" dirty="0" err="1">
                <a:solidFill>
                  <a:srgbClr val="12243E"/>
                </a:solidFill>
              </a:rPr>
              <a:t>νέν</a:t>
            </a:r>
            <a:r>
              <a:rPr sz="1125" b="1" i="0" dirty="0">
                <a:solidFill>
                  <a:srgbClr val="12243E"/>
                </a:solidFill>
              </a:rPr>
              <a:t>ας ασφαλισμένος δεν πρέπει να </a:t>
            </a:r>
            <a:r>
              <a:rPr lang="el-GR" sz="1125" b="1" i="0" dirty="0">
                <a:solidFill>
                  <a:srgbClr val="12243E"/>
                </a:solidFill>
              </a:rPr>
              <a:t>επιβαρ</a:t>
            </a:r>
            <a:r>
              <a:rPr lang="el-GR" sz="1125" b="1" dirty="0">
                <a:solidFill>
                  <a:srgbClr val="12243E"/>
                </a:solidFill>
              </a:rPr>
              <a:t>ύνεται με το κόστος της </a:t>
            </a:r>
            <a:r>
              <a:rPr sz="1125" b="1" i="0" dirty="0">
                <a:solidFill>
                  <a:srgbClr val="12243E"/>
                </a:solidFill>
              </a:rPr>
              <a:t> ανα</a:t>
            </a:r>
            <a:r>
              <a:rPr sz="1125" b="1" i="0" dirty="0" err="1">
                <a:solidFill>
                  <a:srgbClr val="12243E"/>
                </a:solidFill>
              </a:rPr>
              <a:t>γκ</a:t>
            </a:r>
            <a:r>
              <a:rPr sz="1125" b="1" i="0" dirty="0">
                <a:solidFill>
                  <a:srgbClr val="12243E"/>
                </a:solidFill>
              </a:rPr>
              <a:t>αία</a:t>
            </a:r>
            <a:r>
              <a:rPr lang="el-GR" sz="1125" b="1" i="0" dirty="0">
                <a:solidFill>
                  <a:srgbClr val="12243E"/>
                </a:solidFill>
              </a:rPr>
              <a:t>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θερ</a:t>
            </a:r>
            <a:r>
              <a:rPr sz="1125" b="1" i="0" dirty="0">
                <a:solidFill>
                  <a:srgbClr val="12243E"/>
                </a:solidFill>
              </a:rPr>
              <a:t>απεία</a:t>
            </a:r>
            <a:r>
              <a:rPr lang="el-GR" sz="1125" b="1" i="0" dirty="0">
                <a:solidFill>
                  <a:srgbClr val="12243E"/>
                </a:solidFill>
              </a:rPr>
              <a:t>ς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Αφορά τα συνταγογραφούμενα φάρμακα και όχι τις διαγνωστικές εξετάσεις.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Όλους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τους</a:t>
            </a:r>
            <a:r>
              <a:rPr sz="1125" b="1" dirty="0">
                <a:solidFill>
                  <a:srgbClr val="12243E"/>
                </a:solidFill>
              </a:rPr>
              <a:t> α</a:t>
            </a:r>
            <a:r>
              <a:rPr sz="1125" b="1" dirty="0" err="1">
                <a:solidFill>
                  <a:srgbClr val="12243E"/>
                </a:solidFill>
              </a:rPr>
              <a:t>σφ</a:t>
            </a:r>
            <a:r>
              <a:rPr sz="1125" b="1" dirty="0">
                <a:solidFill>
                  <a:srgbClr val="12243E"/>
                </a:solidFill>
              </a:rPr>
              <a:t>αλισμένους, ιδίως χρονίως πάσχοντες, ηλικιωμένους και χαμηλά εισοδήματα.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Βάση</a:t>
            </a:r>
            <a:r>
              <a:rPr sz="1125" b="1" dirty="0">
                <a:solidFill>
                  <a:srgbClr val="12243E"/>
                </a:solidFill>
              </a:rPr>
              <a:t> π</a:t>
            </a:r>
            <a:r>
              <a:rPr sz="1125" b="1" dirty="0" err="1">
                <a:solidFill>
                  <a:srgbClr val="12243E"/>
                </a:solidFill>
              </a:rPr>
              <a:t>ερί</a:t>
            </a:r>
            <a:r>
              <a:rPr sz="1125" b="1" dirty="0">
                <a:solidFill>
                  <a:srgbClr val="12243E"/>
                </a:solidFill>
              </a:rPr>
              <a:t>που €800 εκατ. </a:t>
            </a:r>
            <a:r>
              <a:rPr sz="1125" b="1" dirty="0" err="1">
                <a:solidFill>
                  <a:srgbClr val="12243E"/>
                </a:solidFill>
              </a:rPr>
              <a:t>ιδιωτικής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συμμετοχής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το</a:t>
            </a:r>
            <a:r>
              <a:rPr sz="1125" b="1" dirty="0">
                <a:solidFill>
                  <a:srgbClr val="12243E"/>
                </a:solidFill>
              </a:rPr>
              <a:t> 2024</a:t>
            </a:r>
            <a:r>
              <a:rPr lang="el-GR" sz="1125" b="1" dirty="0">
                <a:solidFill>
                  <a:srgbClr val="12243E"/>
                </a:solidFill>
              </a:rPr>
              <a:t> (ΙΟΒΕ)</a:t>
            </a:r>
            <a:r>
              <a:rPr sz="1125" b="1" dirty="0">
                <a:solidFill>
                  <a:srgbClr val="12243E"/>
                </a:solidFill>
              </a:rPr>
              <a:t> αναπ</a:t>
            </a:r>
            <a:r>
              <a:rPr sz="1125" b="1" dirty="0" err="1">
                <a:solidFill>
                  <a:srgbClr val="12243E"/>
                </a:solidFill>
              </a:rPr>
              <a:t>ροσ</a:t>
            </a:r>
            <a:r>
              <a:rPr sz="1125" b="1" dirty="0">
                <a:solidFill>
                  <a:srgbClr val="12243E"/>
                </a:solidFill>
              </a:rPr>
              <a:t>αρμογή 12,5% για τιμές και δαπάνη.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315B8F"/>
                </a:solidFill>
              </a:defRPr>
            </a:pPr>
            <a:r>
              <a:rPr sz="1275" b="1">
                <a:solidFill>
                  <a:srgbClr val="315B8F"/>
                </a:solidFill>
              </a:rPr>
              <a:t>€800 εκατ. × 1,125 = €900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Δημόσι</a:t>
            </a:r>
            <a:r>
              <a:rPr sz="2700" b="1" i="0" dirty="0">
                <a:solidFill>
                  <a:srgbClr val="12243E"/>
                </a:solidFill>
              </a:rPr>
              <a:t>α Υγεία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μέτρο</a:t>
            </a:r>
            <a:r>
              <a:rPr sz="2700" b="1" i="0" dirty="0">
                <a:solidFill>
                  <a:srgbClr val="12243E"/>
                </a:solidFill>
              </a:rPr>
              <a:t> 3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13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Εθνική Εγγύηση Φροντίδας για την Άνοια και τη νόσο Alzheimer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Ενο</a:t>
            </a:r>
            <a:r>
              <a:rPr sz="1125" b="1" i="0" dirty="0">
                <a:solidFill>
                  <a:srgbClr val="12243E"/>
                </a:solidFill>
              </a:rPr>
              <a:t>ποιεί διάγνωση, ημερήσια φροντίδα, κατ’ οίκον υποστήριξη και ανακούφιση οικογενειακών φροντιστών.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Δεν αποτελεί επίδομα αλλά χρηματοδότηση ολοκληρωμένου δικτύου υπηρεσιών.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Περί</a:t>
            </a:r>
            <a:r>
              <a:rPr sz="1125" b="1" i="0" dirty="0">
                <a:solidFill>
                  <a:srgbClr val="12243E"/>
                </a:solidFill>
              </a:rPr>
              <a:t>που 140.000 ανθρώπους με άνοια ή Alzheimer και τις οικογένειές τους.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Ο συνολικός φάκελος υπηρεσιών εκτιμάται σε €672 εκατ. Η εθνική χρηματοδότηση ορίζεται στο 50%.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315B8F"/>
                </a:solidFill>
              </a:defRPr>
            </a:pPr>
            <a:r>
              <a:rPr sz="1275" b="1" i="0">
                <a:solidFill>
                  <a:srgbClr val="315B8F"/>
                </a:solidFill>
              </a:rPr>
              <a:t>€672 εκατ. × 50% = €336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Μεθοδολογία της κοστολόγησης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Ο φάκελος περιλαμβάνει διάγνωση, δομές ημέρας, κατ’ οίκον φροντίδα και υποστήριξη φροντιστών.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τελική δαπάνη εξαρτάται από την πραγματική χρήση των υπηρεσιών.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Η περίμετρος βασίζεται στον εκτιμώμενο πληθυσμό ανθρώπων που ζουν με άνοια στη χώρα.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Η εθνική συμμετοχή των €336 εκατ. αντιστοιχεί σε περίπου €2.400 ανά ωφελούμενο.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315B8F"/>
                </a:solidFill>
              </a:defRPr>
            </a:pPr>
            <a:r>
              <a:rPr sz="1275" b="1">
                <a:solidFill>
                  <a:srgbClr val="315B8F"/>
                </a:solidFill>
              </a:rPr>
              <a:t>Μέση εθνική χρηματοδότηση ≈ €2.400 ανά άτομο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Δημόσι</a:t>
            </a:r>
            <a:r>
              <a:rPr sz="2700" b="1" i="0" dirty="0">
                <a:solidFill>
                  <a:srgbClr val="12243E"/>
                </a:solidFill>
              </a:rPr>
              <a:t>α Παιδεία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1–2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14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Μισθολογική μεταρρύθμιση για 200.000 εκπαιδευτικούς και μέλη ΔΕΠ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lang="el-GR" sz="1125" b="1" i="0" dirty="0">
                <a:solidFill>
                  <a:srgbClr val="12243E"/>
                </a:solidFill>
              </a:rPr>
              <a:t>Αξιοπρεπείς μισθοί σε δάσκαλους και καθηγητές. </a:t>
            </a:r>
            <a:r>
              <a:rPr sz="1125" b="1" i="0" dirty="0" err="1">
                <a:solidFill>
                  <a:srgbClr val="12243E"/>
                </a:solidFill>
              </a:rPr>
              <a:t>Ενισχύει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την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ελκυστικότητ</a:t>
            </a:r>
            <a:r>
              <a:rPr sz="1125" b="1" i="0" dirty="0">
                <a:solidFill>
                  <a:srgbClr val="12243E"/>
                </a:solidFill>
              </a:rPr>
              <a:t>α της δημόσιας εκπαίδευσης</a:t>
            </a:r>
            <a:r>
              <a:rPr lang="el-GR" sz="1125" b="1" i="0" dirty="0">
                <a:solidFill>
                  <a:srgbClr val="12243E"/>
                </a:solidFill>
              </a:rPr>
              <a:t> ως επάγγελμα-λειτούργημα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ειδική αγωγή περιλαμβάνεται ήδη στο συνολικό εκπαιδευτικό προσωπικό.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Μόνιμους</a:t>
            </a:r>
            <a:r>
              <a:rPr sz="1125" b="1" i="0" dirty="0">
                <a:solidFill>
                  <a:srgbClr val="12243E"/>
                </a:solidFill>
              </a:rPr>
              <a:t> και αναπ</a:t>
            </a:r>
            <a:r>
              <a:rPr sz="1125" b="1" i="0" dirty="0" err="1">
                <a:solidFill>
                  <a:srgbClr val="12243E"/>
                </a:solidFill>
              </a:rPr>
              <a:t>ληρωτές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παιδευτικούς, καθώς και μέλη ΔΕΠ.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Αύξηση</a:t>
            </a:r>
            <a:r>
              <a:rPr sz="1125" b="1" i="0" dirty="0">
                <a:solidFill>
                  <a:srgbClr val="12243E"/>
                </a:solidFill>
              </a:rPr>
              <a:t> €300/</a:t>
            </a:r>
            <a:r>
              <a:rPr sz="1125" b="1" i="0" dirty="0" err="1">
                <a:solidFill>
                  <a:srgbClr val="12243E"/>
                </a:solidFill>
              </a:rPr>
              <a:t>μήν</a:t>
            </a:r>
            <a:r>
              <a:rPr sz="1125" b="1" i="0" dirty="0">
                <a:solidFill>
                  <a:srgbClr val="12243E"/>
                </a:solidFill>
              </a:rPr>
              <a:t>α.</a:t>
            </a:r>
            <a:r>
              <a:rPr lang="el-GR" sz="1125" b="1" dirty="0">
                <a:solidFill>
                  <a:srgbClr val="12243E"/>
                </a:solidFill>
              </a:rPr>
              <a:t> 160.000 × €300 × 12 = €576 εκατ. (μόνιμοι) + 40.000 × €300 × 12 = €144 εκατ. (αναπληρωτές). Σύνολο €720 εκατ. Προστίθενται περίπου €120 εκατ. εργοδοτικές εισφορές.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>
                <a:solidFill>
                  <a:srgbClr val="7A263A"/>
                </a:solidFill>
              </a:rPr>
              <a:t>Πλήρες ετήσιο κόστος €840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Προσλήψεις 30.000 μόνιμων εκπαιδευτικών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Οι πάγιες σχολικές ανάγκες καλύπτονται με σταθερό προσωπικό και συνέχεια στη λειτουργία των σχολείων.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Οι δέκα μήνες που ήδη αμείβονται οι αναπληρωτές δεν υπολογίζονται ξανά.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30.000</a:t>
            </a:r>
            <a:r>
              <a:rPr lang="el-GR" sz="1125" b="1" dirty="0">
                <a:solidFill>
                  <a:srgbClr val="12243E"/>
                </a:solidFill>
              </a:rPr>
              <a:t> άτομα, κυρίως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σημερινούς</a:t>
            </a:r>
            <a:r>
              <a:rPr sz="1125" b="1" dirty="0">
                <a:solidFill>
                  <a:srgbClr val="12243E"/>
                </a:solidFill>
              </a:rPr>
              <a:t> αναπ</a:t>
            </a:r>
            <a:r>
              <a:rPr sz="1125" b="1" dirty="0" err="1">
                <a:solidFill>
                  <a:srgbClr val="12243E"/>
                </a:solidFill>
              </a:rPr>
              <a:t>ληρωτές</a:t>
            </a:r>
            <a:r>
              <a:rPr sz="1125" b="1" dirty="0">
                <a:solidFill>
                  <a:srgbClr val="12243E"/>
                </a:solidFill>
              </a:rPr>
              <a:t> και </a:t>
            </a:r>
            <a:r>
              <a:rPr sz="1125" b="1" dirty="0" err="1">
                <a:solidFill>
                  <a:srgbClr val="12243E"/>
                </a:solidFill>
              </a:rPr>
              <a:t>τις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σχολικές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μονάδες</a:t>
            </a:r>
            <a:r>
              <a:rPr sz="1125" b="1" dirty="0">
                <a:solidFill>
                  <a:srgbClr val="12243E"/>
                </a:solidFill>
              </a:rPr>
              <a:t> όπ</a:t>
            </a:r>
            <a:r>
              <a:rPr sz="1125" b="1" dirty="0" err="1">
                <a:solidFill>
                  <a:srgbClr val="12243E"/>
                </a:solidFill>
              </a:rPr>
              <a:t>ου</a:t>
            </a:r>
            <a:r>
              <a:rPr sz="1125" b="1" dirty="0">
                <a:solidFill>
                  <a:srgbClr val="12243E"/>
                </a:solidFill>
              </a:rPr>
              <a:t> υπ</a:t>
            </a:r>
            <a:r>
              <a:rPr sz="1125" b="1" dirty="0" err="1">
                <a:solidFill>
                  <a:srgbClr val="12243E"/>
                </a:solidFill>
              </a:rPr>
              <a:t>ηρετούν</a:t>
            </a:r>
            <a:r>
              <a:rPr sz="1125" b="1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Μετράτ</a:t>
            </a:r>
            <a:r>
              <a:rPr sz="1125" b="1" dirty="0">
                <a:solidFill>
                  <a:srgbClr val="12243E"/>
                </a:solidFill>
              </a:rPr>
              <a:t>αι μόνο το πρόσθετο κόστος δύο μηνών: 30.000 × 2 × €2.500 μέσο εργοδοτικό κόστος.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30.000 × 2 × €2.500 = €150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Δημόσι</a:t>
            </a:r>
            <a:r>
              <a:rPr sz="2700" b="1" i="0" dirty="0">
                <a:solidFill>
                  <a:srgbClr val="12243E"/>
                </a:solidFill>
              </a:rPr>
              <a:t>α Παιδεία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μέτρο</a:t>
            </a:r>
            <a:r>
              <a:rPr sz="2700" b="1" i="0" dirty="0">
                <a:solidFill>
                  <a:srgbClr val="12243E"/>
                </a:solidFill>
              </a:rPr>
              <a:t> 3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15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Στήριξη 80.000 φοιτητών περιφερειακών πανεπιστημίων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Το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κόστος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στέγ</a:t>
            </a:r>
            <a:r>
              <a:rPr sz="1125" b="1" i="0" dirty="0">
                <a:solidFill>
                  <a:srgbClr val="12243E"/>
                </a:solidFill>
              </a:rPr>
              <a:t>ασης και διαβίωσης δεν πρέπει να οδηγεί σε εγκατάλειψη σπουδών ή αποδυνάμωση της περιφέρειας.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ιδιότητα του δικαιούχου συνδέεται με τόπο σπουδών και μόνιμη κατοικία οικογένειας.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80.000 </a:t>
            </a:r>
            <a:r>
              <a:rPr sz="1125" b="1" i="0" dirty="0" err="1">
                <a:solidFill>
                  <a:srgbClr val="12243E"/>
                </a:solidFill>
              </a:rPr>
              <a:t>φοιτητές</a:t>
            </a:r>
            <a:r>
              <a:rPr sz="1125" b="1" i="0" dirty="0">
                <a:solidFill>
                  <a:srgbClr val="12243E"/>
                </a:solidFill>
              </a:rPr>
              <a:t> π</a:t>
            </a:r>
            <a:r>
              <a:rPr sz="1125" b="1" i="0" dirty="0" err="1">
                <a:solidFill>
                  <a:srgbClr val="12243E"/>
                </a:solidFill>
              </a:rPr>
              <a:t>ου</a:t>
            </a:r>
            <a:r>
              <a:rPr sz="1125" b="1" i="0" dirty="0">
                <a:solidFill>
                  <a:srgbClr val="12243E"/>
                </a:solidFill>
              </a:rPr>
              <a:t> σπ</a:t>
            </a:r>
            <a:r>
              <a:rPr sz="1125" b="1" i="0" dirty="0" err="1">
                <a:solidFill>
                  <a:srgbClr val="12243E"/>
                </a:solidFill>
              </a:rPr>
              <a:t>ουδάζουν</a:t>
            </a:r>
            <a:r>
              <a:rPr sz="1125" b="1" i="0" dirty="0">
                <a:solidFill>
                  <a:srgbClr val="12243E"/>
                </a:solidFill>
              </a:rPr>
              <a:t> μα</a:t>
            </a:r>
            <a:r>
              <a:rPr sz="1125" b="1" i="0" dirty="0" err="1">
                <a:solidFill>
                  <a:srgbClr val="12243E"/>
                </a:solidFill>
              </a:rPr>
              <a:t>κριά</a:t>
            </a:r>
            <a:r>
              <a:rPr sz="1125" b="1" i="0" dirty="0">
                <a:solidFill>
                  <a:srgbClr val="12243E"/>
                </a:solidFill>
              </a:rPr>
              <a:t> από </a:t>
            </a:r>
            <a:r>
              <a:rPr sz="1125" b="1" i="0" dirty="0" err="1">
                <a:solidFill>
                  <a:srgbClr val="12243E"/>
                </a:solidFill>
              </a:rPr>
              <a:t>το</a:t>
            </a:r>
            <a:r>
              <a:rPr sz="1125" b="1" i="0" dirty="0">
                <a:solidFill>
                  <a:srgbClr val="12243E"/>
                </a:solidFill>
              </a:rPr>
              <a:t> σπ</a:t>
            </a:r>
            <a:r>
              <a:rPr sz="1125" b="1" i="0" dirty="0" err="1">
                <a:solidFill>
                  <a:srgbClr val="12243E"/>
                </a:solidFill>
              </a:rPr>
              <a:t>ίτι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τους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σε</a:t>
            </a:r>
            <a:r>
              <a:rPr sz="1125" b="1" i="0" dirty="0">
                <a:solidFill>
                  <a:srgbClr val="12243E"/>
                </a:solidFill>
              </a:rPr>
              <a:t> π</a:t>
            </a:r>
            <a:r>
              <a:rPr sz="1125" b="1" i="0" dirty="0" err="1">
                <a:solidFill>
                  <a:srgbClr val="12243E"/>
                </a:solidFill>
              </a:rPr>
              <a:t>εριφερει</a:t>
            </a:r>
            <a:r>
              <a:rPr sz="1125" b="1" i="0" dirty="0">
                <a:solidFill>
                  <a:srgbClr val="12243E"/>
                </a:solidFill>
              </a:rPr>
              <a:t>ακά πανεπιστήμια.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80.000 </a:t>
            </a:r>
            <a:r>
              <a:rPr sz="1125" b="1" i="0" dirty="0" err="1">
                <a:solidFill>
                  <a:srgbClr val="12243E"/>
                </a:solidFill>
              </a:rPr>
              <a:t>δικ</a:t>
            </a:r>
            <a:r>
              <a:rPr sz="1125" b="1" i="0" dirty="0">
                <a:solidFill>
                  <a:srgbClr val="12243E"/>
                </a:solidFill>
              </a:rPr>
              <a:t>αιούχοι × €500 </a:t>
            </a:r>
            <a:r>
              <a:rPr lang="el-GR" sz="1125" b="1" dirty="0">
                <a:solidFill>
                  <a:srgbClr val="12243E"/>
                </a:solidFill>
              </a:rPr>
              <a:t>× 12 μήνες. Μ</a:t>
            </a:r>
            <a:r>
              <a:rPr sz="1125" b="1" i="0" dirty="0" err="1">
                <a:solidFill>
                  <a:srgbClr val="12243E"/>
                </a:solidFill>
              </a:rPr>
              <a:t>έση</a:t>
            </a:r>
            <a:r>
              <a:rPr sz="1125" b="1" i="0" dirty="0">
                <a:solidFill>
                  <a:srgbClr val="12243E"/>
                </a:solidFill>
              </a:rPr>
              <a:t> ετήσια ενίσχυση για στέγαση και διαβίωση</a:t>
            </a:r>
            <a:r>
              <a:rPr lang="el-GR" sz="1125" b="1" dirty="0">
                <a:solidFill>
                  <a:srgbClr val="12243E"/>
                </a:solidFill>
              </a:rPr>
              <a:t> €5.000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 dirty="0">
                <a:solidFill>
                  <a:srgbClr val="7A263A"/>
                </a:solidFill>
              </a:rPr>
              <a:t>80.000 × €5.000 = €400 </a:t>
            </a:r>
            <a:r>
              <a:rPr sz="1275" b="1" i="0" dirty="0" err="1">
                <a:solidFill>
                  <a:srgbClr val="7A263A"/>
                </a:solidFill>
              </a:rPr>
              <a:t>εκ</a:t>
            </a:r>
            <a:r>
              <a:rPr sz="1275" b="1" i="0" dirty="0">
                <a:solidFill>
                  <a:srgbClr val="7A263A"/>
                </a:solidFill>
              </a:rPr>
              <a:t>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Βασικές παράμετροι εφαρμογής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Η ενίσχυση στοχεύει στο πραγματικό πρόσθετο κόστος της φοίτησης μακριά από την οικογενειακή κατοικία.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Απαιτείται διασταύρωση φοίτησης, μίσθωσης και μόνιμης κατοικίας.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Δεν αφορά φοιτητές που σπουδάζουν στον τόπο μόνιμης κατοικίας τους.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Το</a:t>
            </a:r>
            <a:r>
              <a:rPr sz="1125" b="1" dirty="0">
                <a:solidFill>
                  <a:srgbClr val="12243E"/>
                </a:solidFill>
              </a:rPr>
              <a:t> €5.000 </a:t>
            </a:r>
            <a:r>
              <a:rPr sz="1125" b="1" dirty="0" err="1">
                <a:solidFill>
                  <a:srgbClr val="12243E"/>
                </a:solidFill>
              </a:rPr>
              <a:t>λειτουργεί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ως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μέση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ετήσι</a:t>
            </a:r>
            <a:r>
              <a:rPr sz="1125" b="1" dirty="0">
                <a:solidFill>
                  <a:srgbClr val="12243E"/>
                </a:solidFill>
              </a:rPr>
              <a:t>α αξία.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Μέση ενίσχυση €5.000 ανά φοιτητή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Εγγύηση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γι</a:t>
            </a:r>
            <a:r>
              <a:rPr sz="2700" b="1" i="0" dirty="0">
                <a:solidFill>
                  <a:srgbClr val="12243E"/>
                </a:solidFill>
              </a:rPr>
              <a:t>α το παιδί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1–2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16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Καθολική προσχολική αγωγή για περίπου 300.000 παιδιά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Η π</a:t>
            </a:r>
            <a:r>
              <a:rPr sz="1125" b="1" i="0" dirty="0" err="1">
                <a:solidFill>
                  <a:srgbClr val="12243E"/>
                </a:solidFill>
              </a:rPr>
              <a:t>ροσχολική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φροντίδ</a:t>
            </a:r>
            <a:r>
              <a:rPr sz="1125" b="1" i="0" dirty="0">
                <a:solidFill>
                  <a:srgbClr val="12243E"/>
                </a:solidFill>
              </a:rPr>
              <a:t>α γίνεται καθολική κοινωνική υποδομή για το παιδί και την οικογένεια</a:t>
            </a:r>
            <a:r>
              <a:rPr lang="el-GR" sz="1125" b="1" i="0" dirty="0">
                <a:solidFill>
                  <a:srgbClr val="12243E"/>
                </a:solidFill>
              </a:rPr>
              <a:t>, χωρίς εισοδηματικά κριτήρια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υφιστάμενη δαπάνη για τις σημερινές θέσεις δεν προστίθεται ξανά.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Περί</a:t>
            </a:r>
            <a:r>
              <a:rPr sz="1125" b="1" i="0" dirty="0">
                <a:solidFill>
                  <a:srgbClr val="12243E"/>
                </a:solidFill>
              </a:rPr>
              <a:t>που 300.000 παιδιά</a:t>
            </a:r>
            <a:r>
              <a:rPr lang="el-GR" sz="1125" b="1" i="0" dirty="0">
                <a:solidFill>
                  <a:srgbClr val="12243E"/>
                </a:solidFill>
              </a:rPr>
              <a:t>,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σήμερ</a:t>
            </a:r>
            <a:r>
              <a:rPr sz="1125" b="1" i="0" dirty="0">
                <a:solidFill>
                  <a:srgbClr val="12243E"/>
                </a:solidFill>
              </a:rPr>
              <a:t>α εξυπηρετούνται περίπου 100.000.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Απα</a:t>
            </a:r>
            <a:r>
              <a:rPr sz="1125" b="1" i="0" dirty="0" err="1">
                <a:solidFill>
                  <a:srgbClr val="12243E"/>
                </a:solidFill>
              </a:rPr>
              <a:t>ιτούντ</a:t>
            </a:r>
            <a:r>
              <a:rPr sz="1125" b="1" i="0" dirty="0">
                <a:solidFill>
                  <a:srgbClr val="12243E"/>
                </a:solidFill>
              </a:rPr>
              <a:t>αι περίπου 200.000 πρόσθετες θέσεις × €3.000 μέση ετήσια χρηματοδότηση.</a:t>
            </a:r>
            <a:r>
              <a:rPr lang="el-GR" sz="1125" b="1" i="0" dirty="0">
                <a:solidFill>
                  <a:srgbClr val="12243E"/>
                </a:solidFill>
              </a:rPr>
              <a:t> Με την υπόθεση ότι δεν θα ζητηθεί το σύνολο των θέσεων το υπόλοιπο θα διατεθεί σε Κέντρα Δημιουργικής Απασχόλησης Παιδιών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>
                <a:solidFill>
                  <a:srgbClr val="7A263A"/>
                </a:solidFill>
              </a:rPr>
              <a:t>200.000 × €3.000 = €600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Δωρεάν σχολικό γεύμα για κάθε μαθητή του δημοτικού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Αντιμετω</a:t>
            </a:r>
            <a:r>
              <a:rPr sz="1125" b="1" i="0" dirty="0">
                <a:solidFill>
                  <a:srgbClr val="12243E"/>
                </a:solidFill>
              </a:rPr>
              <a:t>πίζει την παιδική στέρηση, βελτιώνει τη διατροφή και ενισχύει την ισότητα στο σχολείο.</a:t>
            </a:r>
            <a:r>
              <a:rPr lang="el-GR" sz="1125" b="1" i="0" dirty="0">
                <a:solidFill>
                  <a:srgbClr val="12243E"/>
                </a:solidFill>
              </a:rPr>
              <a:t> Ταυτόχρονα αναβαθμίζει την ποιότητα της διατροφής και συνδέεται με την τοπική παραγωγή.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κοστολόγηση αφορά την καθολική κάλυψη αποκλειστικά των δημοτικών σχολείων.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Όλους τους μαθητές των δημόσιων δημοτικών σχολείων.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Αριθμός μαθητών × σχολικές ημέρες × κόστος παρασκευής και διανομής ανά γεύμα.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Πλήρες ετήσιο κόστος €165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Εγγύηση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γι</a:t>
            </a:r>
            <a:r>
              <a:rPr sz="2700" b="1" i="0" dirty="0">
                <a:solidFill>
                  <a:srgbClr val="12243E"/>
                </a:solidFill>
              </a:rPr>
              <a:t>α το παιδί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μέτρο</a:t>
            </a:r>
            <a:r>
              <a:rPr sz="2700" b="1" i="0" dirty="0">
                <a:solidFill>
                  <a:srgbClr val="12243E"/>
                </a:solidFill>
              </a:rPr>
              <a:t> 3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17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Πρόσβαση παιδιών 6–16 ετών σε αθλητισμό και πολιτισμό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Ο α</a:t>
            </a:r>
            <a:r>
              <a:rPr sz="1125" b="1" i="0" dirty="0" err="1">
                <a:solidFill>
                  <a:srgbClr val="12243E"/>
                </a:solidFill>
              </a:rPr>
              <a:t>θλητισμός</a:t>
            </a:r>
            <a:r>
              <a:rPr sz="1125" b="1" i="0" dirty="0">
                <a:solidFill>
                  <a:srgbClr val="12243E"/>
                </a:solidFill>
              </a:rPr>
              <a:t> και ο π</a:t>
            </a:r>
            <a:r>
              <a:rPr sz="1125" b="1" i="0" dirty="0" err="1">
                <a:solidFill>
                  <a:srgbClr val="12243E"/>
                </a:solidFill>
              </a:rPr>
              <a:t>ολιτισμός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γίνοντ</a:t>
            </a:r>
            <a:r>
              <a:rPr sz="1125" b="1" i="0" dirty="0">
                <a:solidFill>
                  <a:srgbClr val="12243E"/>
                </a:solidFill>
              </a:rPr>
              <a:t>αι δικαίωμα όλων των παιδιών.</a:t>
            </a:r>
            <a:r>
              <a:rPr lang="el-GR" sz="1125" b="1" i="0" dirty="0">
                <a:solidFill>
                  <a:srgbClr val="12243E"/>
                </a:solidFill>
              </a:rPr>
              <a:t> Περιλαμβάνει αθλητικές και πολιτιστικές δραστηριότητες, βιβλία, θέατρα, μουσεία, κλπ.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ενίσχυση καλύπτει πιστοποιημένες αθλητικές και πολιτιστικές δραστηριότητες.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lang="el-GR" sz="1125" b="1" dirty="0">
                <a:solidFill>
                  <a:srgbClr val="12243E"/>
                </a:solidFill>
              </a:rPr>
              <a:t>Π</a:t>
            </a:r>
            <a:r>
              <a:rPr sz="1125" b="1" i="0" dirty="0" err="1">
                <a:solidFill>
                  <a:srgbClr val="12243E"/>
                </a:solidFill>
              </a:rPr>
              <a:t>ερί</a:t>
            </a:r>
            <a:r>
              <a:rPr sz="1125" b="1" i="0" dirty="0">
                <a:solidFill>
                  <a:srgbClr val="12243E"/>
                </a:solidFill>
              </a:rPr>
              <a:t>που 1,3 εκατ. πα</a:t>
            </a:r>
            <a:r>
              <a:rPr sz="1125" b="1" i="0" dirty="0" err="1">
                <a:solidFill>
                  <a:srgbClr val="12243E"/>
                </a:solidFill>
              </a:rPr>
              <a:t>ιδιά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ηλικί</a:t>
            </a:r>
            <a:r>
              <a:rPr sz="1125" b="1" i="0" dirty="0">
                <a:solidFill>
                  <a:srgbClr val="12243E"/>
                </a:solidFill>
              </a:rPr>
              <a:t>ας 6–16 ετών.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Πληθυσμός</a:t>
            </a:r>
            <a:r>
              <a:rPr sz="1125" b="1" i="0" dirty="0">
                <a:solidFill>
                  <a:srgbClr val="12243E"/>
                </a:solidFill>
              </a:rPr>
              <a:t> ανα</a:t>
            </a:r>
            <a:r>
              <a:rPr sz="1125" b="1" i="0" dirty="0" err="1">
                <a:solidFill>
                  <a:srgbClr val="12243E"/>
                </a:solidFill>
              </a:rPr>
              <a:t>φοράς</a:t>
            </a:r>
            <a:r>
              <a:rPr sz="1125" b="1" i="0" dirty="0">
                <a:solidFill>
                  <a:srgbClr val="12243E"/>
                </a:solidFill>
              </a:rPr>
              <a:t> 1,3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ατ. × </a:t>
            </a:r>
            <a:r>
              <a:rPr sz="1125" b="1" i="0" dirty="0" err="1">
                <a:solidFill>
                  <a:srgbClr val="12243E"/>
                </a:solidFill>
              </a:rPr>
              <a:t>μέση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δημόσι</a:t>
            </a:r>
            <a:r>
              <a:rPr sz="1125" b="1" i="0" dirty="0">
                <a:solidFill>
                  <a:srgbClr val="12243E"/>
                </a:solidFill>
              </a:rPr>
              <a:t>α χρηματοδότηση περίπου €140 ανά παιδί.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>
                <a:solidFill>
                  <a:srgbClr val="7A263A"/>
                </a:solidFill>
              </a:rPr>
              <a:t>1,3 εκατ. × €140 ≈ €180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Μεθοδολογία της κοστολόγησης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Η </a:t>
            </a:r>
            <a:r>
              <a:rPr sz="1125" b="1" i="0" dirty="0" err="1">
                <a:solidFill>
                  <a:srgbClr val="12243E"/>
                </a:solidFill>
              </a:rPr>
              <a:t>δημόσι</a:t>
            </a:r>
            <a:r>
              <a:rPr sz="1125" b="1" i="0" dirty="0">
                <a:solidFill>
                  <a:srgbClr val="12243E"/>
                </a:solidFill>
              </a:rPr>
              <a:t>α χρηματοδότηση μειώνει το κόστος συμμετοχής χωρίς να υποκαθιστά τις δημόσιες δομές.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Απαιτείται καθορισμός επιλέξιμων φορέων και ανώτατης ενίσχυσης ανά παιδί.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Η </a:t>
            </a:r>
            <a:r>
              <a:rPr sz="1125" b="1" dirty="0" err="1">
                <a:solidFill>
                  <a:srgbClr val="12243E"/>
                </a:solidFill>
              </a:rPr>
              <a:t>τελική</a:t>
            </a:r>
            <a:r>
              <a:rPr sz="1125" b="1" dirty="0">
                <a:solidFill>
                  <a:srgbClr val="12243E"/>
                </a:solidFill>
              </a:rPr>
              <a:t> π</a:t>
            </a:r>
            <a:r>
              <a:rPr sz="1125" b="1" dirty="0" err="1">
                <a:solidFill>
                  <a:srgbClr val="12243E"/>
                </a:solidFill>
              </a:rPr>
              <a:t>ερίμετρος</a:t>
            </a:r>
            <a:r>
              <a:rPr sz="1125" b="1" dirty="0">
                <a:solidFill>
                  <a:srgbClr val="12243E"/>
                </a:solidFill>
              </a:rPr>
              <a:t> μπ</a:t>
            </a:r>
            <a:r>
              <a:rPr sz="1125" b="1" dirty="0" err="1">
                <a:solidFill>
                  <a:srgbClr val="12243E"/>
                </a:solidFill>
              </a:rPr>
              <a:t>ορεί</a:t>
            </a:r>
            <a:r>
              <a:rPr sz="1125" b="1" dirty="0">
                <a:solidFill>
                  <a:srgbClr val="12243E"/>
                </a:solidFill>
              </a:rPr>
              <a:t> να </a:t>
            </a:r>
            <a:r>
              <a:rPr sz="1125" b="1" dirty="0" err="1">
                <a:solidFill>
                  <a:srgbClr val="12243E"/>
                </a:solidFill>
              </a:rPr>
              <a:t>δι</a:t>
            </a:r>
            <a:r>
              <a:rPr sz="1125" b="1" dirty="0">
                <a:solidFill>
                  <a:srgbClr val="12243E"/>
                </a:solidFill>
              </a:rPr>
              <a:t>αφοροποιείται εισοδηματικά και να δίνει προτεραιότητα σε ευάλωτα παιδιά.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Τα €180 </a:t>
            </a:r>
            <a:r>
              <a:rPr sz="1125" b="1" dirty="0" err="1">
                <a:solidFill>
                  <a:srgbClr val="12243E"/>
                </a:solidFill>
              </a:rPr>
              <a:t>εκ</a:t>
            </a:r>
            <a:r>
              <a:rPr sz="1125" b="1" dirty="0">
                <a:solidFill>
                  <a:srgbClr val="12243E"/>
                </a:solidFill>
              </a:rPr>
              <a:t>ατ. απ</a:t>
            </a:r>
            <a:r>
              <a:rPr sz="1125" b="1" dirty="0" err="1">
                <a:solidFill>
                  <a:srgbClr val="12243E"/>
                </a:solidFill>
              </a:rPr>
              <a:t>οτελούν</a:t>
            </a:r>
            <a:r>
              <a:rPr sz="1125" b="1" dirty="0">
                <a:solidFill>
                  <a:srgbClr val="12243E"/>
                </a:solidFill>
              </a:rPr>
              <a:t> α</a:t>
            </a:r>
            <a:r>
              <a:rPr sz="1125" b="1" dirty="0" err="1">
                <a:solidFill>
                  <a:srgbClr val="12243E"/>
                </a:solidFill>
              </a:rPr>
              <a:t>νώτ</a:t>
            </a:r>
            <a:r>
              <a:rPr sz="1125" b="1" dirty="0">
                <a:solidFill>
                  <a:srgbClr val="12243E"/>
                </a:solidFill>
              </a:rPr>
              <a:t>ατο ετήσιο φάκελο</a:t>
            </a:r>
            <a:r>
              <a:rPr lang="el-GR" sz="1125" b="1" dirty="0">
                <a:solidFill>
                  <a:srgbClr val="12243E"/>
                </a:solidFill>
              </a:rPr>
              <a:t>,</a:t>
            </a:r>
            <a:r>
              <a:rPr sz="1125" b="1" dirty="0">
                <a:solidFill>
                  <a:srgbClr val="12243E"/>
                </a:solidFill>
              </a:rPr>
              <a:t> η πρα</a:t>
            </a:r>
            <a:r>
              <a:rPr sz="1125" b="1" dirty="0" err="1">
                <a:solidFill>
                  <a:srgbClr val="12243E"/>
                </a:solidFill>
              </a:rPr>
              <a:t>γμ</a:t>
            </a:r>
            <a:r>
              <a:rPr sz="1125" b="1" dirty="0">
                <a:solidFill>
                  <a:srgbClr val="12243E"/>
                </a:solidFill>
              </a:rPr>
              <a:t>ατική δαπάνη εξαρτάται από τη συμμετοχή.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Μέση δημόσια χρηματοδότηση ≈ €140 ανά παιδί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Ανθεκτικότητ</a:t>
            </a:r>
            <a:r>
              <a:rPr sz="2700" b="1" i="0" dirty="0">
                <a:solidFill>
                  <a:srgbClr val="12243E"/>
                </a:solidFill>
              </a:rPr>
              <a:t>α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1–2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18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ΕΛΓΑ Νέας Γενιάς – Εγγύηση Παραγωγής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Μετ</a:t>
            </a:r>
            <a:r>
              <a:rPr sz="1125" b="1" i="0" dirty="0">
                <a:solidFill>
                  <a:srgbClr val="12243E"/>
                </a:solidFill>
              </a:rPr>
              <a:t>ατοπίζει το βάρος από την αποζημίωση μετά την καταστροφή στην πρόληψη και στην ταχύτερη πληρωμή.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Καταγράφεται μόνο η πρόσθετη επιβάρυνση του κρατικού προϋπολογισμού.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Αγρότες</a:t>
            </a:r>
            <a:r>
              <a:rPr sz="1125" b="1" i="0" dirty="0">
                <a:solidFill>
                  <a:srgbClr val="12243E"/>
                </a:solidFill>
              </a:rPr>
              <a:t>, </a:t>
            </a:r>
            <a:r>
              <a:rPr sz="1125" b="1" i="0" dirty="0" err="1">
                <a:solidFill>
                  <a:srgbClr val="12243E"/>
                </a:solidFill>
              </a:rPr>
              <a:t>κτηνοτρόφους</a:t>
            </a:r>
            <a:r>
              <a:rPr sz="1125" b="1" i="0" dirty="0">
                <a:solidFill>
                  <a:srgbClr val="12243E"/>
                </a:solidFill>
              </a:rPr>
              <a:t> και </a:t>
            </a:r>
            <a:r>
              <a:rPr sz="1125" b="1" i="0" dirty="0" err="1">
                <a:solidFill>
                  <a:srgbClr val="12243E"/>
                </a:solidFill>
              </a:rPr>
              <a:t>εκμετ</a:t>
            </a:r>
            <a:r>
              <a:rPr sz="1125" b="1" i="0" dirty="0">
                <a:solidFill>
                  <a:srgbClr val="12243E"/>
                </a:solidFill>
              </a:rPr>
              <a:t>αλλεύσεις που εκτίθενται σε φυσικούς και κλιματικούς κινδύνους.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Πρόληψη, ψηφιακός φάκελος και αντασφάλιση, μετά την αφαίρεση ΚΑΠ, εισφορών και υφιστάμενων πόρων.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2F7667"/>
                </a:solidFill>
              </a:defRPr>
            </a:pPr>
            <a:r>
              <a:rPr sz="1275" b="1" i="0">
                <a:solidFill>
                  <a:srgbClr val="2F7667"/>
                </a:solidFill>
              </a:rPr>
              <a:t>Πρόσθετο ετήσιο κόστος €40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Δωδεκάμηνες συμβάσεις για 2.300 εποχικούς πυροσβέστες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Οι ανάγκες πολιτικής προστασίας εκτείνονται πλέον σε ολόκληρο το έτος.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Το αποτέλεσμα €13,8 εκατ. στρογγυλοποιείται για αποκλίσεις αποδοχών και εισφορών.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2.300 εποχικούς πυροσβέστες με σημερινές οκτάμηνες συμβάσεις.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>
                <a:solidFill>
                  <a:srgbClr val="12243E"/>
                </a:solidFill>
              </a:rPr>
              <a:t>2.300 εργαζόμενοι × €1.500 μέσο μηνιαίο εργοδοτικό κόστος × 4 πρόσθετοι μήνες.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2F7667"/>
                </a:solidFill>
              </a:defRPr>
            </a:pPr>
            <a:r>
              <a:rPr sz="1275" b="1">
                <a:solidFill>
                  <a:srgbClr val="2F7667"/>
                </a:solidFill>
              </a:rPr>
              <a:t>2.300 × €1.500 × 4 ≈ €15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Ανθεκτικότητ</a:t>
            </a:r>
            <a:r>
              <a:rPr sz="2700" b="1" i="0" dirty="0">
                <a:solidFill>
                  <a:srgbClr val="12243E"/>
                </a:solidFill>
              </a:rPr>
              <a:t>α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3–4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19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Δωρεάν αστικές μετακινήσεις σε Αθήνα και Θεσσαλονίκη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Μειώνει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το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κόστος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ζωής</a:t>
            </a:r>
            <a:r>
              <a:rPr sz="1125" b="1" i="0" dirty="0">
                <a:solidFill>
                  <a:srgbClr val="12243E"/>
                </a:solidFill>
              </a:rPr>
              <a:t> και </a:t>
            </a:r>
            <a:r>
              <a:rPr sz="1125" b="1" i="0" dirty="0" err="1">
                <a:solidFill>
                  <a:srgbClr val="12243E"/>
                </a:solidFill>
              </a:rPr>
              <a:t>εξ</a:t>
            </a:r>
            <a:r>
              <a:rPr sz="1125" b="1" i="0" dirty="0">
                <a:solidFill>
                  <a:srgbClr val="12243E"/>
                </a:solidFill>
              </a:rPr>
              <a:t>ασφαλίζει ισότιμη πρόσβαση στην </a:t>
            </a:r>
            <a:r>
              <a:rPr lang="el-GR" sz="1125" b="1" i="0" dirty="0">
                <a:solidFill>
                  <a:srgbClr val="12243E"/>
                </a:solidFill>
              </a:rPr>
              <a:t>δημόσια μετακίνηση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κοστολόγηση βασίζεται στα καθαρά έσοδα από εισιτήρια που πρέπει να αναπληρωθούν.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Κα</a:t>
            </a:r>
            <a:r>
              <a:rPr sz="1125" b="1" i="0" dirty="0" err="1">
                <a:solidFill>
                  <a:srgbClr val="12243E"/>
                </a:solidFill>
              </a:rPr>
              <a:t>τοίκους</a:t>
            </a:r>
            <a:r>
              <a:rPr sz="1125" b="1" i="0" dirty="0">
                <a:solidFill>
                  <a:srgbClr val="12243E"/>
                </a:solidFill>
              </a:rPr>
              <a:t> και κα</a:t>
            </a:r>
            <a:r>
              <a:rPr sz="1125" b="1" i="0" dirty="0" err="1">
                <a:solidFill>
                  <a:srgbClr val="12243E"/>
                </a:solidFill>
              </a:rPr>
              <a:t>θημερινούς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χρήστες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των</a:t>
            </a:r>
            <a:r>
              <a:rPr sz="1125" b="1" i="0" dirty="0">
                <a:solidFill>
                  <a:srgbClr val="12243E"/>
                </a:solidFill>
              </a:rPr>
              <a:t> α</a:t>
            </a:r>
            <a:r>
              <a:rPr sz="1125" b="1" i="0" dirty="0" err="1">
                <a:solidFill>
                  <a:srgbClr val="12243E"/>
                </a:solidFill>
              </a:rPr>
              <a:t>στικών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συγκοινωνιών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των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δύο</a:t>
            </a:r>
            <a:r>
              <a:rPr sz="1125" b="1" i="0" dirty="0">
                <a:solidFill>
                  <a:srgbClr val="12243E"/>
                </a:solidFill>
              </a:rPr>
              <a:t> π</a:t>
            </a:r>
            <a:r>
              <a:rPr sz="1125" b="1" i="0" dirty="0" err="1">
                <a:solidFill>
                  <a:srgbClr val="12243E"/>
                </a:solidFill>
              </a:rPr>
              <a:t>όλεων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€160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ατ. </a:t>
            </a:r>
            <a:r>
              <a:rPr sz="1125" b="1" i="0" dirty="0" err="1">
                <a:solidFill>
                  <a:srgbClr val="12243E"/>
                </a:solidFill>
              </a:rPr>
              <a:t>γι</a:t>
            </a:r>
            <a:r>
              <a:rPr sz="1125" b="1" i="0" dirty="0">
                <a:solidFill>
                  <a:srgbClr val="12243E"/>
                </a:solidFill>
              </a:rPr>
              <a:t>α Αθήνα</a:t>
            </a:r>
            <a:r>
              <a:rPr lang="el-GR" sz="1125" b="1" dirty="0">
                <a:solidFill>
                  <a:srgbClr val="12243E"/>
                </a:solidFill>
              </a:rPr>
              <a:t> </a:t>
            </a:r>
            <a:r>
              <a:rPr sz="1125" b="1" i="0" dirty="0">
                <a:solidFill>
                  <a:srgbClr val="12243E"/>
                </a:solidFill>
              </a:rPr>
              <a:t>και €90 εκατ. </a:t>
            </a:r>
            <a:r>
              <a:rPr sz="1125" b="1" i="0" dirty="0" err="1">
                <a:solidFill>
                  <a:srgbClr val="12243E"/>
                </a:solidFill>
              </a:rPr>
              <a:t>γι</a:t>
            </a:r>
            <a:r>
              <a:rPr sz="1125" b="1" i="0" dirty="0">
                <a:solidFill>
                  <a:srgbClr val="12243E"/>
                </a:solidFill>
              </a:rPr>
              <a:t>α Θεσσαλονίκη.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2F7667"/>
                </a:solidFill>
              </a:defRPr>
            </a:pPr>
            <a:r>
              <a:rPr sz="1275" b="1" i="0">
                <a:solidFill>
                  <a:srgbClr val="2F7667"/>
                </a:solidFill>
              </a:rPr>
              <a:t>€160 εκατ. + €90 εκατ. = €250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Δικαίωμα να μείνεις στον τόπο σου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Αντιστ</a:t>
            </a:r>
            <a:r>
              <a:rPr sz="1125" b="1" i="0" dirty="0">
                <a:solidFill>
                  <a:srgbClr val="12243E"/>
                </a:solidFill>
              </a:rPr>
              <a:t>αθμίζει το αυξημένο κόστος μετακίνησης, ενέργειας και βασικών αγαθών στους μικρούς οικισμούς.</a:t>
            </a:r>
            <a:r>
              <a:rPr lang="el-GR" sz="1125" b="1" i="0" dirty="0">
                <a:solidFill>
                  <a:srgbClr val="12243E"/>
                </a:solidFill>
              </a:rPr>
              <a:t> Καλύπτει μετακινήσεις, ενέργεια, </a:t>
            </a:r>
            <a:r>
              <a:rPr lang="el-GR" sz="1125" b="1" i="0" dirty="0" err="1">
                <a:solidFill>
                  <a:srgbClr val="12243E"/>
                </a:solidFill>
              </a:rPr>
              <a:t>στάγαση</a:t>
            </a:r>
            <a:r>
              <a:rPr lang="el-GR" sz="1125" b="1" i="0" dirty="0">
                <a:solidFill>
                  <a:srgbClr val="12243E"/>
                </a:solidFill>
              </a:rPr>
              <a:t>.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ενίσχυση διαφοροποιείται ανάλογα με απομόνωση και πραγματικές ανάγκες.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Περί</a:t>
            </a:r>
            <a:r>
              <a:rPr sz="1125" b="1" dirty="0">
                <a:solidFill>
                  <a:srgbClr val="12243E"/>
                </a:solidFill>
              </a:rPr>
              <a:t>που 280.000 νοικοκυριά σε οικισμούς κάτω των 1.000 κατοίκων.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Ετήσιος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φάκελος</a:t>
            </a:r>
            <a:r>
              <a:rPr sz="1125" b="1" dirty="0">
                <a:solidFill>
                  <a:srgbClr val="12243E"/>
                </a:solidFill>
              </a:rPr>
              <a:t> €150 </a:t>
            </a:r>
            <a:r>
              <a:rPr sz="1125" b="1" dirty="0" err="1">
                <a:solidFill>
                  <a:srgbClr val="12243E"/>
                </a:solidFill>
              </a:rPr>
              <a:t>εκ</a:t>
            </a:r>
            <a:r>
              <a:rPr sz="1125" b="1" dirty="0">
                <a:solidFill>
                  <a:srgbClr val="12243E"/>
                </a:solidFill>
              </a:rPr>
              <a:t>ατ. </a:t>
            </a:r>
            <a:r>
              <a:rPr sz="1125" b="1" dirty="0" err="1">
                <a:solidFill>
                  <a:srgbClr val="12243E"/>
                </a:solidFill>
              </a:rPr>
              <a:t>γι</a:t>
            </a:r>
            <a:r>
              <a:rPr sz="1125" b="1" dirty="0">
                <a:solidFill>
                  <a:srgbClr val="12243E"/>
                </a:solidFill>
              </a:rPr>
              <a:t>α 280.000 νοικοκυριά, μετά την αξιοποίηση ευρωπαϊκών πόρων.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2F7667"/>
                </a:solidFill>
              </a:defRPr>
            </a:pPr>
            <a:r>
              <a:rPr sz="1275" b="1">
                <a:solidFill>
                  <a:srgbClr val="2F7667"/>
                </a:solidFill>
              </a:rPr>
              <a:t>Μέση στήριξη ≈ €535 ανά νοικοκυριό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Ο διαθέσιμος χώρος μετατρέπεται σε χρηματοδοτημένο πρόγραμμα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02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3352800" cy="6667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Αρχικός δημοσιονομικός χώρος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315B8F"/>
                </a:solidFill>
              </a:defRPr>
            </a:pPr>
            <a:r>
              <a:rPr sz="2325" b="1" i="0">
                <a:solidFill>
                  <a:srgbClr val="315B8F"/>
                </a:solidFill>
              </a:rPr>
              <a:t>€5,6 δισ.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441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 dirty="0" err="1">
                <a:solidFill>
                  <a:srgbClr val="12243E"/>
                </a:solidFill>
              </a:rPr>
              <a:t>Συνεκτικές</a:t>
            </a:r>
            <a:r>
              <a:rPr sz="1500" b="1" i="0" dirty="0">
                <a:solidFill>
                  <a:srgbClr val="12243E"/>
                </a:solidFill>
              </a:rPr>
              <a:t> π</a:t>
            </a:r>
            <a:r>
              <a:rPr sz="1500" b="1" i="0" dirty="0" err="1">
                <a:solidFill>
                  <a:srgbClr val="12243E"/>
                </a:solidFill>
              </a:rPr>
              <a:t>ροτερ</a:t>
            </a:r>
            <a:r>
              <a:rPr sz="1500" b="1" i="0" dirty="0">
                <a:solidFill>
                  <a:srgbClr val="12243E"/>
                </a:solidFill>
              </a:rPr>
              <a:t>αιότητες</a:t>
            </a:r>
            <a:r>
              <a:rPr lang="el-GR" sz="1500" b="1" i="0" dirty="0">
                <a:solidFill>
                  <a:srgbClr val="12243E"/>
                </a:solidFill>
              </a:rPr>
              <a:t> πολιτικής</a:t>
            </a:r>
            <a:endParaRPr sz="1500" b="1" i="0" dirty="0">
              <a:solidFill>
                <a:srgbClr val="12243E"/>
              </a:solidFill>
            </a:endParaRP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4419600" y="3371850"/>
            <a:ext cx="3352800" cy="6667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419600" y="1714500"/>
            <a:ext cx="3352800" cy="6667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41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Νέα έσοδα δίκαιης φορολόγησης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441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2F7667"/>
                </a:solidFill>
              </a:defRPr>
            </a:pPr>
            <a:r>
              <a:rPr sz="2325" b="1" i="0">
                <a:solidFill>
                  <a:srgbClr val="2F7667"/>
                </a:solidFill>
              </a:rPr>
              <a:t>€2,0 δισ.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822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 dirty="0" err="1">
                <a:solidFill>
                  <a:srgbClr val="12243E"/>
                </a:solidFill>
              </a:rPr>
              <a:t>Συνολικός</a:t>
            </a:r>
            <a:r>
              <a:rPr sz="1500" b="1" i="0" dirty="0">
                <a:solidFill>
                  <a:srgbClr val="12243E"/>
                </a:solidFill>
              </a:rPr>
              <a:t> </a:t>
            </a:r>
            <a:r>
              <a:rPr sz="1500" b="1" i="0" dirty="0" err="1">
                <a:solidFill>
                  <a:srgbClr val="12243E"/>
                </a:solidFill>
              </a:rPr>
              <a:t>χώρος</a:t>
            </a:r>
            <a:r>
              <a:rPr sz="1500" b="1" i="0" dirty="0">
                <a:solidFill>
                  <a:srgbClr val="12243E"/>
                </a:solidFill>
              </a:rPr>
              <a:t> π</a:t>
            </a:r>
            <a:r>
              <a:rPr sz="1500" b="1" i="0" dirty="0" err="1">
                <a:solidFill>
                  <a:srgbClr val="12243E"/>
                </a:solidFill>
              </a:rPr>
              <a:t>ου</a:t>
            </a:r>
            <a:r>
              <a:rPr sz="1500" b="1" i="0" dirty="0">
                <a:solidFill>
                  <a:srgbClr val="12243E"/>
                </a:solidFill>
              </a:rPr>
              <a:t> απ</a:t>
            </a:r>
            <a:r>
              <a:rPr sz="1500" b="1" i="0" dirty="0" err="1">
                <a:solidFill>
                  <a:srgbClr val="12243E"/>
                </a:solidFill>
              </a:rPr>
              <a:t>ομένει</a:t>
            </a:r>
            <a:endParaRPr sz="1500" b="1" i="0" dirty="0">
              <a:solidFill>
                <a:srgbClr val="12243E"/>
              </a:solidFill>
            </a:endParaRP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8229600" y="3371850"/>
            <a:ext cx="3352800" cy="6667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8229600" y="171450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822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Κοινωνικές δαπάνες και ελαφρύνσεις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822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7A263A"/>
                </a:solidFill>
              </a:defRPr>
            </a:pPr>
            <a:r>
              <a:rPr sz="2325" b="1" i="0">
                <a:solidFill>
                  <a:srgbClr val="7A263A"/>
                </a:solidFill>
              </a:rPr>
              <a:t>€7,5 δισ.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441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315B8F"/>
                </a:solidFill>
              </a:defRPr>
            </a:pPr>
            <a:r>
              <a:rPr sz="2325" b="1" i="0">
                <a:solidFill>
                  <a:srgbClr val="315B8F"/>
                </a:solidFill>
              </a:rPr>
              <a:t>6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€5,6 δισ. αρχικός χώρος + €2,0 δισ. νέα έσοδα → €7,5 δισ. παρεμβάσεις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1718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609600" y="337185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60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2243E"/>
                </a:solidFill>
              </a:defRPr>
            </a:pPr>
            <a:r>
              <a:rPr sz="1500" b="1" dirty="0">
                <a:solidFill>
                  <a:srgbClr val="12243E"/>
                </a:solidFill>
              </a:rPr>
              <a:t>Καθα</a:t>
            </a:r>
            <a:r>
              <a:rPr sz="1500" b="1" dirty="0" err="1">
                <a:solidFill>
                  <a:srgbClr val="12243E"/>
                </a:solidFill>
              </a:rPr>
              <a:t>ρή</a:t>
            </a:r>
            <a:r>
              <a:rPr sz="1500" b="1" dirty="0">
                <a:solidFill>
                  <a:srgbClr val="12243E"/>
                </a:solidFill>
              </a:rPr>
              <a:t> δαπ</a:t>
            </a:r>
            <a:r>
              <a:rPr sz="1500" b="1" dirty="0" err="1">
                <a:solidFill>
                  <a:srgbClr val="12243E"/>
                </a:solidFill>
              </a:rPr>
              <a:t>άνη</a:t>
            </a:r>
            <a:r>
              <a:rPr lang="el-GR" sz="1500" b="1" dirty="0">
                <a:solidFill>
                  <a:srgbClr val="12243E"/>
                </a:solidFill>
              </a:rPr>
              <a:t> (Δαπάνες και ελαφρύνσεις μείον Νέα έσοδα)</a:t>
            </a:r>
            <a:endParaRPr sz="1500" b="1" dirty="0">
              <a:solidFill>
                <a:srgbClr val="12243E"/>
              </a:solidFill>
            </a:endParaRP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60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>
                <a:solidFill>
                  <a:srgbClr val="7A263A"/>
                </a:solidFill>
              </a:defRPr>
            </a:pPr>
            <a:r>
              <a:rPr sz="2325" b="1">
                <a:solidFill>
                  <a:srgbClr val="7A263A"/>
                </a:solidFill>
              </a:rPr>
              <a:t>€5,5 δισ.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822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>
                <a:solidFill>
                  <a:srgbClr val="2F7667"/>
                </a:solidFill>
              </a:defRPr>
            </a:pPr>
            <a:r>
              <a:rPr sz="2325" b="1">
                <a:solidFill>
                  <a:srgbClr val="2F7667"/>
                </a:solidFill>
              </a:rPr>
              <a:t>€74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Ελ</a:t>
            </a:r>
            <a:r>
              <a:rPr sz="2700" b="1" i="0" dirty="0">
                <a:solidFill>
                  <a:srgbClr val="12243E"/>
                </a:solidFill>
              </a:rPr>
              <a:t>αφρύνσεις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1–2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20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Μείωση του ΦΠΑ στο 6% σε επιλεγμένα βασικά προϊόντα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Μειώνει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το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κόστος</a:t>
            </a:r>
            <a:r>
              <a:rPr sz="1125" b="1" i="0" dirty="0">
                <a:solidFill>
                  <a:srgbClr val="12243E"/>
                </a:solidFill>
              </a:rPr>
              <a:t> βα</a:t>
            </a:r>
            <a:r>
              <a:rPr sz="1125" b="1" i="0" dirty="0" err="1">
                <a:solidFill>
                  <a:srgbClr val="12243E"/>
                </a:solidFill>
              </a:rPr>
              <a:t>σικών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lang="el-GR" sz="1125" b="1" i="0" dirty="0">
                <a:solidFill>
                  <a:srgbClr val="12243E"/>
                </a:solidFill>
              </a:rPr>
              <a:t>αγαθών</a:t>
            </a:r>
            <a:r>
              <a:rPr lang="en-US" sz="1125" b="1" i="0" dirty="0">
                <a:solidFill>
                  <a:srgbClr val="12243E"/>
                </a:solidFill>
              </a:rPr>
              <a:t> (</a:t>
            </a:r>
            <a:r>
              <a:rPr lang="el-GR" sz="1125" b="1" i="0" dirty="0">
                <a:solidFill>
                  <a:srgbClr val="12243E"/>
                </a:solidFill>
              </a:rPr>
              <a:t>ψωμί, γάλα, ζυμαρικά, ρύζι, ελαιόλαδο, όσπρια, είδη βρεφικής και γυναικείας υγιεινής)</a:t>
            </a:r>
            <a:r>
              <a:rPr lang="el-GR" sz="1125" b="1" dirty="0">
                <a:solidFill>
                  <a:srgbClr val="12243E"/>
                </a:solidFill>
              </a:rPr>
              <a:t> με αυστηρούς ελέγχους μέσω ψηφιακού παρατηρητηρίου τιμών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 dirty="0" err="1">
                <a:solidFill>
                  <a:srgbClr val="5E6978"/>
                </a:solidFill>
              </a:rPr>
              <a:t>Πλ</a:t>
            </a:r>
            <a:r>
              <a:rPr sz="1050" b="1" i="0" dirty="0">
                <a:solidFill>
                  <a:srgbClr val="5E6978"/>
                </a:solidFill>
              </a:rPr>
              <a:t>αφόν, έλεγχοι και Ψηφιακό Παρατηρητήριο Τιμών διασφαλίζουν τη μεταφορά στις τιμές.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Όλ</a:t>
            </a:r>
            <a:r>
              <a:rPr sz="1125" b="1" i="0" dirty="0">
                <a:solidFill>
                  <a:srgbClr val="12243E"/>
                </a:solidFill>
              </a:rPr>
              <a:t>α τα νοικοκυριά, ιδίως όσα διαθέτουν μεγάλο μέρος του εισοδήματός τους για βασικά αγαθά.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Φορολογητέ</a:t>
            </a:r>
            <a:r>
              <a:rPr sz="1125" b="1" i="0" dirty="0">
                <a:solidFill>
                  <a:srgbClr val="12243E"/>
                </a:solidFill>
              </a:rPr>
              <a:t>α αξία ανά κατηγορία × διαφορά του σημερινού συντελεστή από το 6%.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>
                <a:solidFill>
                  <a:srgbClr val="7A263A"/>
                </a:solidFill>
              </a:rPr>
              <a:t>Πλήρες ετήσιο κόστος €400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 dirty="0" err="1">
                <a:solidFill>
                  <a:srgbClr val="12243E"/>
                </a:solidFill>
              </a:rPr>
              <a:t>Δι</a:t>
            </a:r>
            <a:r>
              <a:rPr sz="1500" b="1" i="0" dirty="0">
                <a:solidFill>
                  <a:srgbClr val="12243E"/>
                </a:solidFill>
              </a:rPr>
              <a:t>πλάσια έκπτωση φόρου για παιδιά σε οικογένειες μισθωτών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Αν</a:t>
            </a:r>
            <a:r>
              <a:rPr sz="1125" b="1" i="0" dirty="0">
                <a:solidFill>
                  <a:srgbClr val="12243E"/>
                </a:solidFill>
              </a:rPr>
              <a:t>αγνωρίζει ουσιαστικότερα το κόστος ανατροφής των παιδιών στο φορολογικό σύστημα.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Το πρόσθετο όφελος ανά οικογένεια ισούται με τη σημερινή έκπτωση.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Μισθωτούς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με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έν</a:t>
            </a:r>
            <a:r>
              <a:rPr sz="1125" b="1" dirty="0">
                <a:solidFill>
                  <a:srgbClr val="12243E"/>
                </a:solidFill>
              </a:rPr>
              <a:t>α ή περισσότερα εξαρτώμενα παιδιά.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Δι</a:t>
            </a:r>
            <a:r>
              <a:rPr sz="1125" b="1" dirty="0">
                <a:solidFill>
                  <a:srgbClr val="12243E"/>
                </a:solidFill>
              </a:rPr>
              <a:t>πλασιάζονται οι εκπτώσεις €900, €1.120, €1.340 και €1.580</a:t>
            </a:r>
            <a:r>
              <a:rPr lang="el-GR" sz="1125" b="1" dirty="0">
                <a:solidFill>
                  <a:srgbClr val="12243E"/>
                </a:solidFill>
              </a:rPr>
              <a:t>.</a:t>
            </a:r>
            <a:r>
              <a:rPr sz="1125" b="1" dirty="0">
                <a:solidFill>
                  <a:srgbClr val="12243E"/>
                </a:solidFill>
              </a:rPr>
              <a:t> 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Πλήρες ετήσιο κόστος €830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Ελ</a:t>
            </a:r>
            <a:r>
              <a:rPr sz="2700" b="1" i="0" dirty="0">
                <a:solidFill>
                  <a:srgbClr val="12243E"/>
                </a:solidFill>
              </a:rPr>
              <a:t>αφρύνσεις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3–4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21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Κατάργηση τέλους επιτηδεύματος στα νομικά πρόσωπα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Καταργεί μια πάγια επιβάρυνση που επιβάλλεται ανεξάρτητα από την πραγματική κερδοφορία.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πλήρης κατάργηση μετατρέπει το σύνολο των εσόδων σε απώλεια φορολογικών εισπράξεων.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ΠΟΙΟΥΣ ΑΦΟΡΑ</a:t>
            </a:r>
            <a:endParaRPr sz="1600" b="1" i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Τα νομικά πρόσωπα που εξακολουθούν να καταβάλλουν τέλος επιτηδεύματος.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Το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κόστος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ισούτ</a:t>
            </a:r>
            <a:r>
              <a:rPr sz="1125" b="1" i="0" dirty="0">
                <a:solidFill>
                  <a:srgbClr val="12243E"/>
                </a:solidFill>
              </a:rPr>
              <a:t>αι με τα σημερινά έσοδα του προϋπολογισμού από το τέλος των νομικών προσώπων.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>
                <a:solidFill>
                  <a:srgbClr val="7A263A"/>
                </a:solidFill>
              </a:rPr>
              <a:t>Πλήρες ετήσιο κόστος €240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Κατάργηση προκαταβολής φόρου για ατομικές επιχειρήσεις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Απελευθερώνει ρευστότητα από φόρο εισοδήματος που δεν έχει ακόμη αποκτηθεί.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Μέρος της επίπτωσης αφορά τον χρόνο είσπραξης και όχι οριστική απώλεια φόρου.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Φυσικά</a:t>
            </a:r>
            <a:r>
              <a:rPr sz="1125" b="1" dirty="0">
                <a:solidFill>
                  <a:srgbClr val="12243E"/>
                </a:solidFill>
              </a:rPr>
              <a:t> π</a:t>
            </a:r>
            <a:r>
              <a:rPr sz="1125" b="1" dirty="0" err="1">
                <a:solidFill>
                  <a:srgbClr val="12243E"/>
                </a:solidFill>
              </a:rPr>
              <a:t>ρόσω</a:t>
            </a:r>
            <a:r>
              <a:rPr sz="1125" b="1" dirty="0">
                <a:solidFill>
                  <a:srgbClr val="12243E"/>
                </a:solidFill>
              </a:rPr>
              <a:t>πα με ατομική επιχειρηματική δραστηριότητα.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Σημερινή</a:t>
            </a:r>
            <a:r>
              <a:rPr sz="1125" b="1" dirty="0">
                <a:solidFill>
                  <a:srgbClr val="12243E"/>
                </a:solidFill>
              </a:rPr>
              <a:t> π</a:t>
            </a:r>
            <a:r>
              <a:rPr sz="1125" b="1" dirty="0" err="1">
                <a:solidFill>
                  <a:srgbClr val="12243E"/>
                </a:solidFill>
              </a:rPr>
              <a:t>ροκ</a:t>
            </a:r>
            <a:r>
              <a:rPr sz="1125" b="1" dirty="0">
                <a:solidFill>
                  <a:srgbClr val="12243E"/>
                </a:solidFill>
              </a:rPr>
              <a:t>αταβολή 55% × περίπου €1,36 δισ. </a:t>
            </a:r>
            <a:r>
              <a:rPr sz="1125" b="1" dirty="0" err="1">
                <a:solidFill>
                  <a:srgbClr val="12243E"/>
                </a:solidFill>
              </a:rPr>
              <a:t>ετήσι</a:t>
            </a:r>
            <a:r>
              <a:rPr sz="1125" b="1" dirty="0">
                <a:solidFill>
                  <a:srgbClr val="12243E"/>
                </a:solidFill>
              </a:rPr>
              <a:t>α βάση φόρου εισοδήματος.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55% × €1,36 δισ. ≈ €750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Ελ</a:t>
            </a:r>
            <a:r>
              <a:rPr sz="2700" b="1" i="0" dirty="0">
                <a:solidFill>
                  <a:srgbClr val="12243E"/>
                </a:solidFill>
              </a:rPr>
              <a:t>αφρύνσεις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μέτρο</a:t>
            </a:r>
            <a:r>
              <a:rPr sz="2700" b="1" i="0" dirty="0">
                <a:solidFill>
                  <a:srgbClr val="12243E"/>
                </a:solidFill>
              </a:rPr>
              <a:t> 5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22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Μείωση προκαταβολής φόρου στα νομικά πρόσωπα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Απελευθερώνει ρευστότητα για επενδύσεις, απασχόληση και κάλυψη λειτουργικών αναγκών.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Το ακριβές κόστος εξαρτάται από τον τελικό συντελεστή και την κερδοφορία.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ΠΟΙΟΥΣ ΑΦΟΡΑ</a:t>
            </a:r>
            <a:endParaRPr sz="1600" b="1" i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Τα νομικά πρόσωπα που καταβάλλουν προκαταβολή φόρου εισοδήματος.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Ετήσιος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φόρος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εισοδήμ</a:t>
            </a:r>
            <a:r>
              <a:rPr sz="1125" b="1" i="0" dirty="0">
                <a:solidFill>
                  <a:srgbClr val="12243E"/>
                </a:solidFill>
              </a:rPr>
              <a:t>ατος επιλέξιμων νομικών προσώπων × μείωση του ποσοστού προκαταβολής.</a:t>
            </a:r>
            <a:r>
              <a:rPr lang="el-GR" sz="1125" b="1" i="0" dirty="0">
                <a:solidFill>
                  <a:srgbClr val="12243E"/>
                </a:solidFill>
              </a:rPr>
              <a:t> Το ποσό αφορά το πρώτο στάδιο εφαρμογής με προοπτική να συνεχιστεί στα επόμενα έτη.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7A263A"/>
                </a:solidFill>
              </a:defRPr>
            </a:pPr>
            <a:r>
              <a:rPr sz="1275" b="1" i="0">
                <a:solidFill>
                  <a:srgbClr val="7A263A"/>
                </a:solidFill>
              </a:rPr>
              <a:t>Μέγιστη ταμειακή επίπτωση €400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Δημοσιονομική μεταχείριση της παρέμβασης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Η π</a:t>
            </a:r>
            <a:r>
              <a:rPr sz="1125" b="1" i="0" dirty="0" err="1">
                <a:solidFill>
                  <a:srgbClr val="12243E"/>
                </a:solidFill>
              </a:rPr>
              <a:t>ροκ</a:t>
            </a:r>
            <a:r>
              <a:rPr sz="1125" b="1" i="0" dirty="0">
                <a:solidFill>
                  <a:srgbClr val="12243E"/>
                </a:solidFill>
              </a:rPr>
              <a:t>αταβολή μεταφέρει φορολογικά έσοδα χρονικά, χωρίς να αλλάζει κατ’ ανάγκη την τελική φορολογική υποχρέωση.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εθνικολογιστική επίπτωση θα επιβεβαιωθεί σύμφωνα με τους κανόνες Eurostat.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Η </a:t>
            </a:r>
            <a:r>
              <a:rPr sz="1125" b="1" dirty="0" err="1">
                <a:solidFill>
                  <a:srgbClr val="12243E"/>
                </a:solidFill>
              </a:rPr>
              <a:t>ρευστότητ</a:t>
            </a:r>
            <a:r>
              <a:rPr sz="1125" b="1" dirty="0">
                <a:solidFill>
                  <a:srgbClr val="12243E"/>
                </a:solidFill>
              </a:rPr>
              <a:t>α επιστρέφει άμεσα στις επιχειρήσεις που επηρεάζονται από τη μείωση.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Τα €400 </a:t>
            </a:r>
            <a:r>
              <a:rPr sz="1125" b="1" dirty="0" err="1">
                <a:solidFill>
                  <a:srgbClr val="12243E"/>
                </a:solidFill>
              </a:rPr>
              <a:t>εκ</a:t>
            </a:r>
            <a:r>
              <a:rPr sz="1125" b="1" dirty="0">
                <a:solidFill>
                  <a:srgbClr val="12243E"/>
                </a:solidFill>
              </a:rPr>
              <a:t>ατ. απ</a:t>
            </a:r>
            <a:r>
              <a:rPr sz="1125" b="1" dirty="0" err="1">
                <a:solidFill>
                  <a:srgbClr val="12243E"/>
                </a:solidFill>
              </a:rPr>
              <a:t>οτελούν</a:t>
            </a:r>
            <a:r>
              <a:rPr sz="1125" b="1" dirty="0">
                <a:solidFill>
                  <a:srgbClr val="12243E"/>
                </a:solidFill>
              </a:rPr>
              <a:t> α</a:t>
            </a:r>
            <a:r>
              <a:rPr sz="1125" b="1" dirty="0" err="1">
                <a:solidFill>
                  <a:srgbClr val="12243E"/>
                </a:solidFill>
              </a:rPr>
              <a:t>νώτ</a:t>
            </a:r>
            <a:r>
              <a:rPr sz="1125" b="1" dirty="0">
                <a:solidFill>
                  <a:srgbClr val="12243E"/>
                </a:solidFill>
              </a:rPr>
              <a:t>ατη ταμειακή εγγραφή και όχι βέβαιη μόνιμη απώλεια εσόδων.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7A263A"/>
                </a:solidFill>
              </a:defRPr>
            </a:pPr>
            <a:r>
              <a:rPr sz="1275" b="1">
                <a:solidFill>
                  <a:srgbClr val="7A263A"/>
                </a:solidFill>
              </a:rPr>
              <a:t>Το δημοσιονομικό κόστος μπορεί να είναι χαμηλότερο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Δίκ</a:t>
            </a:r>
            <a:r>
              <a:rPr sz="2700" b="1" i="0" dirty="0">
                <a:solidFill>
                  <a:srgbClr val="12243E"/>
                </a:solidFill>
              </a:rPr>
              <a:t>αιη φορολόγηση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1–2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23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Προοδευτική φορολόγηση υψηλών μερισμάτων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Τα π</a:t>
            </a:r>
            <a:r>
              <a:rPr sz="1125" b="1" i="0" dirty="0" err="1">
                <a:solidFill>
                  <a:srgbClr val="12243E"/>
                </a:solidFill>
              </a:rPr>
              <a:t>ολύ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υψηλά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εισοδήμ</a:t>
            </a:r>
            <a:r>
              <a:rPr sz="1125" b="1" i="0" dirty="0">
                <a:solidFill>
                  <a:srgbClr val="12243E"/>
                </a:solidFill>
              </a:rPr>
              <a:t>ατα από κεφάλαιο συνεισφέρουν περισσότερο, με προστασία των μικρότερων μερισμάτων.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Κλίμακα 5% έως €100 χιλ., 10% στο επόμενο τμήμα και 15% στο υπερβάλλον.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ΠΟΙΟΥΣ ΑΦΟΡΑ</a:t>
            </a:r>
            <a:endParaRPr sz="1600" b="1" i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>
                <a:solidFill>
                  <a:srgbClr val="12243E"/>
                </a:solidFill>
              </a:rPr>
              <a:t>Η αλλαγή αφορά εισόδημα από μερίσματα πάνω από €100.000.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Πρόσθετο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έσοδο</a:t>
            </a:r>
            <a:r>
              <a:rPr sz="1125" b="1" i="0" dirty="0">
                <a:solidFill>
                  <a:srgbClr val="12243E"/>
                </a:solidFill>
              </a:rPr>
              <a:t> €</a:t>
            </a:r>
            <a:r>
              <a:rPr lang="el-GR" sz="1125" b="1" i="0" dirty="0">
                <a:solidFill>
                  <a:srgbClr val="12243E"/>
                </a:solidFill>
              </a:rPr>
              <a:t>20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ατ. </a:t>
            </a:r>
            <a:r>
              <a:rPr sz="1125" b="1" i="0" dirty="0" err="1">
                <a:solidFill>
                  <a:srgbClr val="12243E"/>
                </a:solidFill>
              </a:rPr>
              <a:t>στη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ζώνη</a:t>
            </a:r>
            <a:r>
              <a:rPr sz="1125" b="1" i="0" dirty="0">
                <a:solidFill>
                  <a:srgbClr val="12243E"/>
                </a:solidFill>
              </a:rPr>
              <a:t> €100–200 </a:t>
            </a:r>
            <a:r>
              <a:rPr sz="1125" b="1" i="0" dirty="0" err="1">
                <a:solidFill>
                  <a:srgbClr val="12243E"/>
                </a:solidFill>
              </a:rPr>
              <a:t>χιλ</a:t>
            </a:r>
            <a:r>
              <a:rPr sz="1125" b="1" i="0" dirty="0">
                <a:solidFill>
                  <a:srgbClr val="12243E"/>
                </a:solidFill>
              </a:rPr>
              <a:t>. </a:t>
            </a:r>
            <a:r>
              <a:rPr lang="el-GR" sz="1125" b="1" i="0" dirty="0">
                <a:solidFill>
                  <a:srgbClr val="12243E"/>
                </a:solidFill>
              </a:rPr>
              <a:t>(συντελεστής 10%) </a:t>
            </a:r>
            <a:r>
              <a:rPr sz="1125" b="1" i="0" dirty="0">
                <a:solidFill>
                  <a:srgbClr val="12243E"/>
                </a:solidFill>
              </a:rPr>
              <a:t>και €3</a:t>
            </a:r>
            <a:r>
              <a:rPr lang="el-GR" sz="1125" b="1" i="0" dirty="0">
                <a:solidFill>
                  <a:srgbClr val="12243E"/>
                </a:solidFill>
              </a:rPr>
              <a:t>80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ατ. π</a:t>
            </a:r>
            <a:r>
              <a:rPr sz="1125" b="1" i="0" dirty="0" err="1">
                <a:solidFill>
                  <a:srgbClr val="12243E"/>
                </a:solidFill>
              </a:rPr>
              <a:t>άνω</a:t>
            </a:r>
            <a:r>
              <a:rPr sz="1125" b="1" i="0" dirty="0">
                <a:solidFill>
                  <a:srgbClr val="12243E"/>
                </a:solidFill>
              </a:rPr>
              <a:t> από €200 </a:t>
            </a:r>
            <a:r>
              <a:rPr sz="1125" b="1" i="0" dirty="0" err="1">
                <a:solidFill>
                  <a:srgbClr val="12243E"/>
                </a:solidFill>
              </a:rPr>
              <a:t>χιλ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  <a:r>
              <a:rPr lang="el-GR" sz="1125" b="1" i="0" dirty="0">
                <a:solidFill>
                  <a:srgbClr val="12243E"/>
                </a:solidFill>
              </a:rPr>
              <a:t> (συντελεστής 15%)</a:t>
            </a:r>
            <a:endParaRPr sz="1125" b="1" i="0" dirty="0">
              <a:solidFill>
                <a:srgbClr val="12243E"/>
              </a:solidFill>
            </a:endParaRP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2F7667"/>
                </a:solidFill>
              </a:defRPr>
            </a:pPr>
            <a:r>
              <a:rPr sz="1275" b="1" i="0" dirty="0">
                <a:solidFill>
                  <a:srgbClr val="2F7667"/>
                </a:solidFill>
              </a:rPr>
              <a:t>€</a:t>
            </a:r>
            <a:r>
              <a:rPr lang="el-GR" sz="1275" b="1" dirty="0">
                <a:solidFill>
                  <a:srgbClr val="2F7667"/>
                </a:solidFill>
              </a:rPr>
              <a:t>400</a:t>
            </a:r>
            <a:r>
              <a:rPr sz="1275" b="1" i="0" dirty="0">
                <a:solidFill>
                  <a:srgbClr val="2F7667"/>
                </a:solidFill>
              </a:rPr>
              <a:t> </a:t>
            </a:r>
            <a:r>
              <a:rPr sz="1275" b="1" i="0" dirty="0" err="1">
                <a:solidFill>
                  <a:srgbClr val="2F7667"/>
                </a:solidFill>
              </a:rPr>
              <a:t>εκ</a:t>
            </a:r>
            <a:r>
              <a:rPr sz="1275" b="1" i="0" dirty="0">
                <a:solidFill>
                  <a:srgbClr val="2F7667"/>
                </a:solidFill>
              </a:rPr>
              <a:t>ατ. υπ</a:t>
            </a:r>
            <a:r>
              <a:rPr sz="1275" b="1" i="0" dirty="0" err="1">
                <a:solidFill>
                  <a:srgbClr val="2F7667"/>
                </a:solidFill>
              </a:rPr>
              <a:t>ολογισμός</a:t>
            </a:r>
            <a:endParaRPr sz="1275" b="1" i="0" dirty="0">
              <a:solidFill>
                <a:srgbClr val="2F7667"/>
              </a:solidFill>
            </a:endParaRP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Αύξηση συμπληρωματικού συντελεστή στις μεγάλες ακίνητες περιουσίες νομικών προσώπων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Η </a:t>
            </a:r>
            <a:r>
              <a:rPr sz="1125" b="1" i="0" dirty="0" err="1">
                <a:solidFill>
                  <a:srgbClr val="12243E"/>
                </a:solidFill>
              </a:rPr>
              <a:t>μεγάλη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μη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ιδιοχρησιμο</a:t>
            </a:r>
            <a:r>
              <a:rPr sz="1125" b="1" i="0" dirty="0">
                <a:solidFill>
                  <a:srgbClr val="12243E"/>
                </a:solidFill>
              </a:rPr>
              <a:t>ποιούμενη ακίνητη περιουσία </a:t>
            </a:r>
            <a:r>
              <a:rPr lang="el-GR" sz="1125" b="1" i="0" dirty="0">
                <a:solidFill>
                  <a:srgbClr val="12243E"/>
                </a:solidFill>
              </a:rPr>
              <a:t>των εταιριών </a:t>
            </a:r>
            <a:r>
              <a:rPr sz="1125" b="1" i="0" dirty="0" err="1">
                <a:solidFill>
                  <a:srgbClr val="12243E"/>
                </a:solidFill>
              </a:rPr>
              <a:t>συνεισφέρει</a:t>
            </a:r>
            <a:r>
              <a:rPr sz="1125" b="1" i="0" dirty="0">
                <a:solidFill>
                  <a:srgbClr val="12243E"/>
                </a:solidFill>
              </a:rPr>
              <a:t> π</a:t>
            </a:r>
            <a:r>
              <a:rPr sz="1125" b="1" i="0" dirty="0" err="1">
                <a:solidFill>
                  <a:srgbClr val="12243E"/>
                </a:solidFill>
              </a:rPr>
              <a:t>ερισσότερο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εκτίμηση απαιτεί μικροδεδομένα δηλωμένων ακινήτων ανά νομικό πρόσωπο.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Νομικά</a:t>
            </a:r>
            <a:r>
              <a:rPr sz="1125" b="1" dirty="0">
                <a:solidFill>
                  <a:srgbClr val="12243E"/>
                </a:solidFill>
              </a:rPr>
              <a:t> π</a:t>
            </a:r>
            <a:r>
              <a:rPr sz="1125" b="1" dirty="0" err="1">
                <a:solidFill>
                  <a:srgbClr val="12243E"/>
                </a:solidFill>
              </a:rPr>
              <a:t>ρόσω</a:t>
            </a:r>
            <a:r>
              <a:rPr sz="1125" b="1" dirty="0">
                <a:solidFill>
                  <a:srgbClr val="12243E"/>
                </a:solidFill>
              </a:rPr>
              <a:t>πα με συνολική περιουσία άνω του €1 εκατ., για μη ιδιοχρησιμοποιούμενα ακίνητα.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Κλιμ</a:t>
            </a:r>
            <a:r>
              <a:rPr sz="1125" b="1" dirty="0">
                <a:solidFill>
                  <a:srgbClr val="12243E"/>
                </a:solidFill>
              </a:rPr>
              <a:t>ακωτοί συντελεστές 0,8%–2% εφαρμόζονται στις δηλωμένες φορολογητέες αξίες ανά κλιμάκιο.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2F7667"/>
                </a:solidFill>
              </a:defRPr>
            </a:pPr>
            <a:r>
              <a:rPr sz="1275" b="1">
                <a:solidFill>
                  <a:srgbClr val="2F7667"/>
                </a:solidFill>
              </a:rPr>
              <a:t>Πρόσθετο ετήσιο έσοδο €300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Δίκ</a:t>
            </a:r>
            <a:r>
              <a:rPr sz="2700" b="1" i="0" dirty="0">
                <a:solidFill>
                  <a:srgbClr val="12243E"/>
                </a:solidFill>
              </a:rPr>
              <a:t>αιη φορολόγηση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3–4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24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Κατάργηση ευνοϊκών φοροαπαλλαγών σε υψηλά εισοδήματα και περιουσίες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Περιορίζει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εξ</a:t>
            </a:r>
            <a:r>
              <a:rPr sz="1125" b="1" i="0" dirty="0">
                <a:solidFill>
                  <a:srgbClr val="12243E"/>
                </a:solidFill>
              </a:rPr>
              <a:t>αιρέσεις χωρίς σαφή κοινωνικό ή αναπτυξιακό σκοπό.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οριστικοποίηση απαιτεί πλήρη κατάλογο των απαλλαγών που καταργούνται.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Αφορά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φορολογουμένους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υψηλών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εισοδημάτων</a:t>
            </a:r>
            <a:r>
              <a:rPr sz="1125" b="1" i="0" dirty="0">
                <a:solidFill>
                  <a:srgbClr val="12243E"/>
                </a:solidFill>
              </a:rPr>
              <a:t> και </a:t>
            </a:r>
            <a:r>
              <a:rPr sz="1125" b="1" i="0" dirty="0" err="1">
                <a:solidFill>
                  <a:srgbClr val="12243E"/>
                </a:solidFill>
              </a:rPr>
              <a:t>μεγάλων</a:t>
            </a:r>
            <a:r>
              <a:rPr sz="1125" b="1" i="0" dirty="0">
                <a:solidFill>
                  <a:srgbClr val="12243E"/>
                </a:solidFill>
              </a:rPr>
              <a:t> π</a:t>
            </a:r>
            <a:r>
              <a:rPr sz="1125" b="1" i="0" dirty="0" err="1">
                <a:solidFill>
                  <a:srgbClr val="12243E"/>
                </a:solidFill>
              </a:rPr>
              <a:t>εριουσιών</a:t>
            </a:r>
            <a:r>
              <a:rPr sz="1125" b="1" i="0" dirty="0">
                <a:solidFill>
                  <a:srgbClr val="12243E"/>
                </a:solidFill>
              </a:rPr>
              <a:t> π</a:t>
            </a:r>
            <a:r>
              <a:rPr sz="1125" b="1" i="0" dirty="0" err="1">
                <a:solidFill>
                  <a:srgbClr val="12243E"/>
                </a:solidFill>
              </a:rPr>
              <a:t>ου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sz="1125" b="1" i="0" dirty="0" err="1">
                <a:solidFill>
                  <a:srgbClr val="12243E"/>
                </a:solidFill>
              </a:rPr>
              <a:t>χρησιμο</a:t>
            </a:r>
            <a:r>
              <a:rPr sz="1125" b="1" i="0" dirty="0">
                <a:solidFill>
                  <a:srgbClr val="12243E"/>
                </a:solidFill>
              </a:rPr>
              <a:t>ποιούν τις εξαιρέσεις.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Αφετηρί</a:t>
            </a:r>
            <a:r>
              <a:rPr sz="1125" b="1" i="0" dirty="0">
                <a:solidFill>
                  <a:srgbClr val="12243E"/>
                </a:solidFill>
              </a:rPr>
              <a:t>α οι φορολογικές δαπάνες, με σημαντική έκπτωση για νομικούς περιορισμούς και αλλαγές συμπεριφοράς.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2F7667"/>
                </a:solidFill>
              </a:defRPr>
            </a:pPr>
            <a:r>
              <a:rPr sz="1275" b="1" i="0">
                <a:solidFill>
                  <a:srgbClr val="2F7667"/>
                </a:solidFill>
              </a:rPr>
              <a:t>Συντηρητικός στόχος εσόδων €150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lang="el-GR" sz="1500" b="1" i="0" dirty="0">
                <a:solidFill>
                  <a:srgbClr val="12243E"/>
                </a:solidFill>
              </a:rPr>
              <a:t>Απόσβεση </a:t>
            </a:r>
            <a:r>
              <a:rPr sz="1500" b="1" i="0" dirty="0">
                <a:solidFill>
                  <a:srgbClr val="12243E"/>
                </a:solidFill>
              </a:rPr>
              <a:t>αναβα</a:t>
            </a:r>
            <a:r>
              <a:rPr sz="1500" b="1" i="0" dirty="0" err="1">
                <a:solidFill>
                  <a:srgbClr val="12243E"/>
                </a:solidFill>
              </a:rPr>
              <a:t>λλόμενο</a:t>
            </a:r>
            <a:r>
              <a:rPr lang="el-GR" sz="1500" b="1" i="0" dirty="0">
                <a:solidFill>
                  <a:srgbClr val="12243E"/>
                </a:solidFill>
              </a:rPr>
              <a:t>υ</a:t>
            </a:r>
            <a:r>
              <a:rPr sz="1500" b="1" i="0" dirty="0">
                <a:solidFill>
                  <a:srgbClr val="12243E"/>
                </a:solidFill>
              </a:rPr>
              <a:t> </a:t>
            </a:r>
            <a:r>
              <a:rPr sz="1500" b="1" i="0" dirty="0" err="1">
                <a:solidFill>
                  <a:srgbClr val="12243E"/>
                </a:solidFill>
              </a:rPr>
              <a:t>φόρο</a:t>
            </a:r>
            <a:r>
              <a:rPr lang="el-GR" sz="1500" b="1" i="0" dirty="0">
                <a:solidFill>
                  <a:srgbClr val="12243E"/>
                </a:solidFill>
              </a:rPr>
              <a:t>υ τραπεζών. 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Εξ</a:t>
            </a:r>
            <a:r>
              <a:rPr sz="1125" b="1" i="0" dirty="0">
                <a:solidFill>
                  <a:srgbClr val="12243E"/>
                </a:solidFill>
              </a:rPr>
              <a:t>ασφαλίζει ουσιαστική συνεισφορά των τραπεζών </a:t>
            </a:r>
            <a:r>
              <a:rPr lang="el-GR" sz="1125" b="1" i="0" dirty="0">
                <a:solidFill>
                  <a:srgbClr val="12243E"/>
                </a:solidFill>
              </a:rPr>
              <a:t>όπως κάθε κερδοφόρα επιχείρηση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Η εγγραφή μειώνεται για μεταβολές κερδοφορίας και αποκλίσεις της φορολογικής βάσης.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Επιβα</a:t>
            </a:r>
            <a:r>
              <a:rPr sz="1125" b="1" dirty="0" err="1">
                <a:solidFill>
                  <a:srgbClr val="12243E"/>
                </a:solidFill>
              </a:rPr>
              <a:t>ρύνοντ</a:t>
            </a:r>
            <a:r>
              <a:rPr sz="1125" b="1" dirty="0">
                <a:solidFill>
                  <a:srgbClr val="12243E"/>
                </a:solidFill>
              </a:rPr>
              <a:t>αι τα πιστωτικά ιδρύματα που αξιοποιούν τον αναβαλλόμενο φόρο.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Εκτιμώμεν</a:t>
            </a:r>
            <a:r>
              <a:rPr sz="1125" b="1" dirty="0">
                <a:solidFill>
                  <a:srgbClr val="12243E"/>
                </a:solidFill>
              </a:rPr>
              <a:t>α κέρδη</a:t>
            </a:r>
            <a:r>
              <a:rPr lang="el-GR" sz="1125" b="1" dirty="0">
                <a:solidFill>
                  <a:srgbClr val="12243E"/>
                </a:solidFill>
              </a:rPr>
              <a:t> (2025)</a:t>
            </a:r>
            <a:r>
              <a:rPr sz="1125" b="1" dirty="0">
                <a:solidFill>
                  <a:srgbClr val="12243E"/>
                </a:solidFill>
              </a:rPr>
              <a:t> €4,5 δισ. × </a:t>
            </a:r>
            <a:r>
              <a:rPr sz="1125" b="1" dirty="0" err="1">
                <a:solidFill>
                  <a:srgbClr val="12243E"/>
                </a:solidFill>
              </a:rPr>
              <a:t>συντελεστής</a:t>
            </a:r>
            <a:r>
              <a:rPr sz="1125" b="1" dirty="0">
                <a:solidFill>
                  <a:srgbClr val="12243E"/>
                </a:solidFill>
              </a:rPr>
              <a:t> ανα</a:t>
            </a:r>
            <a:r>
              <a:rPr sz="1125" b="1" dirty="0" err="1">
                <a:solidFill>
                  <a:srgbClr val="12243E"/>
                </a:solidFill>
              </a:rPr>
              <a:t>φοράς</a:t>
            </a:r>
            <a:r>
              <a:rPr sz="1125" b="1" dirty="0">
                <a:solidFill>
                  <a:srgbClr val="12243E"/>
                </a:solidFill>
              </a:rPr>
              <a:t> 22% = </a:t>
            </a:r>
            <a:r>
              <a:rPr sz="1125" b="1" dirty="0" err="1">
                <a:solidFill>
                  <a:srgbClr val="12243E"/>
                </a:solidFill>
              </a:rPr>
              <a:t>θεωρητικό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έσοδο</a:t>
            </a:r>
            <a:r>
              <a:rPr sz="1125" b="1" dirty="0">
                <a:solidFill>
                  <a:srgbClr val="12243E"/>
                </a:solidFill>
              </a:rPr>
              <a:t> €990 </a:t>
            </a:r>
            <a:r>
              <a:rPr sz="1125" b="1" dirty="0" err="1">
                <a:solidFill>
                  <a:srgbClr val="12243E"/>
                </a:solidFill>
              </a:rPr>
              <a:t>εκ</a:t>
            </a:r>
            <a:r>
              <a:rPr sz="1125" b="1" dirty="0">
                <a:solidFill>
                  <a:srgbClr val="12243E"/>
                </a:solidFill>
              </a:rPr>
              <a:t>ατ.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2F7667"/>
                </a:solidFill>
              </a:defRPr>
            </a:pPr>
            <a:r>
              <a:rPr sz="1275" b="1">
                <a:solidFill>
                  <a:srgbClr val="2F7667"/>
                </a:solidFill>
              </a:rPr>
              <a:t>Θεωρητικά €990 εκατ. · εγγραφή €900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ΑΝΑΛΥΤΙΚΗ ΠΕΡΙΓΡΑΦΗ ΚΑΙ ΚΟΣΤΟΛΟΓΗΣΗ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 dirty="0" err="1">
                <a:solidFill>
                  <a:srgbClr val="12243E"/>
                </a:solidFill>
              </a:rPr>
              <a:t>Δίκ</a:t>
            </a:r>
            <a:r>
              <a:rPr sz="2700" b="1" i="0" dirty="0">
                <a:solidFill>
                  <a:srgbClr val="12243E"/>
                </a:solidFill>
              </a:rPr>
              <a:t>αιη φορολόγηση</a:t>
            </a:r>
            <a:r>
              <a:rPr lang="el-GR" sz="2700" b="1" i="0" dirty="0">
                <a:solidFill>
                  <a:srgbClr val="12243E"/>
                </a:solidFill>
              </a:rPr>
              <a:t>: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μέτρ</a:t>
            </a:r>
            <a:r>
              <a:rPr sz="2700" b="1" i="0" dirty="0">
                <a:solidFill>
                  <a:srgbClr val="12243E"/>
                </a:solidFill>
              </a:rPr>
              <a:t>α 5–6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25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809750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428750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Ενιαία φορολόγηση κερδών και διαφημιστικής προβολής στα τυχερά παίγνια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Ενο</a:t>
            </a:r>
            <a:r>
              <a:rPr sz="1125" b="1" i="0" dirty="0">
                <a:solidFill>
                  <a:srgbClr val="12243E"/>
                </a:solidFill>
              </a:rPr>
              <a:t>ποιεί τη φορολόγηση των κερδών των παικτών και </a:t>
            </a:r>
            <a:r>
              <a:rPr lang="el-GR" sz="1125" b="1" i="0" dirty="0">
                <a:solidFill>
                  <a:srgbClr val="12243E"/>
                </a:solidFill>
              </a:rPr>
              <a:t>επιβάλλει ειδικό φόρο στις διαφημίσεις και χορηγίες των εταιριών κάθε είδους στοιχήματος</a:t>
            </a:r>
            <a:r>
              <a:rPr sz="1125" b="1" i="0" dirty="0">
                <a:solidFill>
                  <a:srgbClr val="12243E"/>
                </a:solidFill>
              </a:rPr>
              <a:t>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609600" y="29241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Ο ειδικός φόρος διαφημίσεων εκτιμάται σε €39,8 εκατ. και στρογγυλοποιείται.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695325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000500" y="1943100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152900" y="1924050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ΠΟΙΟΥΣ ΑΦΟΡΑ</a:t>
            </a:r>
            <a:endParaRPr sz="1600" b="1" i="0" dirty="0">
              <a:solidFill>
                <a:srgbClr val="12243E"/>
              </a:solidFill>
            </a:endParaRP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 err="1">
                <a:solidFill>
                  <a:srgbClr val="12243E"/>
                </a:solidFill>
              </a:rPr>
              <a:t>Αφορά</a:t>
            </a:r>
            <a:r>
              <a:rPr sz="1125" b="1" i="0" dirty="0">
                <a:solidFill>
                  <a:srgbClr val="12243E"/>
                </a:solidFill>
              </a:rPr>
              <a:t> τα </a:t>
            </a:r>
            <a:r>
              <a:rPr sz="1125" b="1" i="0" dirty="0" err="1">
                <a:solidFill>
                  <a:srgbClr val="12243E"/>
                </a:solidFill>
              </a:rPr>
              <a:t>κέρδη</a:t>
            </a:r>
            <a:r>
              <a:rPr sz="1125" b="1" i="0" dirty="0">
                <a:solidFill>
                  <a:srgbClr val="12243E"/>
                </a:solidFill>
              </a:rPr>
              <a:t> από </a:t>
            </a:r>
            <a:r>
              <a:rPr sz="1125" b="1" i="0" dirty="0" err="1">
                <a:solidFill>
                  <a:srgbClr val="12243E"/>
                </a:solidFill>
              </a:rPr>
              <a:t>όλ</a:t>
            </a:r>
            <a:r>
              <a:rPr sz="1125" b="1" i="0" dirty="0">
                <a:solidFill>
                  <a:srgbClr val="12243E"/>
                </a:solidFill>
              </a:rPr>
              <a:t>α τα παίγνια και τις εταιρικές διαφημίσεις και χορηγίες.</a:t>
            </a:r>
            <a:endParaRPr sz="1600" b="1" i="0" dirty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7105650" y="1924050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€200 </a:t>
            </a:r>
            <a:r>
              <a:rPr sz="1125" b="1" i="0" dirty="0" err="1">
                <a:solidFill>
                  <a:srgbClr val="12243E"/>
                </a:solidFill>
              </a:rPr>
              <a:t>εκ</a:t>
            </a:r>
            <a:r>
              <a:rPr sz="1125" b="1" i="0" dirty="0">
                <a:solidFill>
                  <a:srgbClr val="12243E"/>
                </a:solidFill>
              </a:rPr>
              <a:t>ατ. από </a:t>
            </a:r>
            <a:r>
              <a:rPr sz="1125" b="1" i="0" dirty="0" err="1">
                <a:solidFill>
                  <a:srgbClr val="12243E"/>
                </a:solidFill>
              </a:rPr>
              <a:t>ενι</a:t>
            </a:r>
            <a:r>
              <a:rPr sz="1125" b="1" i="0" dirty="0">
                <a:solidFill>
                  <a:srgbClr val="12243E"/>
                </a:solidFill>
              </a:rPr>
              <a:t>αία φορολόγηση κερδών + €199 εκατ. </a:t>
            </a:r>
            <a:r>
              <a:rPr sz="1125" b="1" i="0" dirty="0" err="1">
                <a:solidFill>
                  <a:srgbClr val="12243E"/>
                </a:solidFill>
              </a:rPr>
              <a:t>δι</a:t>
            </a:r>
            <a:r>
              <a:rPr sz="1125" b="1" i="0" dirty="0">
                <a:solidFill>
                  <a:srgbClr val="12243E"/>
                </a:solidFill>
              </a:rPr>
              <a:t>αφημιστική δαπάνη × περίπου 20%.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7105650" y="288607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 i="0">
                <a:solidFill>
                  <a:srgbClr val="2F7667"/>
                </a:solidFill>
              </a:defRPr>
            </a:pPr>
            <a:r>
              <a:rPr sz="1275" b="1" i="0">
                <a:solidFill>
                  <a:srgbClr val="2F7667"/>
                </a:solidFill>
              </a:rPr>
              <a:t>€200 εκατ. + €40 εκατ. = €240 εκατ.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695325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609600" y="3857625"/>
            <a:ext cx="10972800" cy="4762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Αύξηση φόρου χρηματιστηριακών συναλλαγών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323850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ΣΚΕΠΤΙΚΟ</a:t>
            </a:r>
          </a:p>
          <a:p>
            <a:pPr algn="l">
              <a:buNone/>
              <a:defRPr sz="1125" b="1" i="0">
                <a:solidFill>
                  <a:srgbClr val="12243E"/>
                </a:solidFill>
              </a:defRPr>
            </a:pPr>
            <a:r>
              <a:rPr sz="1125" b="1" i="0" dirty="0">
                <a:solidFill>
                  <a:srgbClr val="12243E"/>
                </a:solidFill>
              </a:rPr>
              <a:t>Επανα</a:t>
            </a:r>
            <a:r>
              <a:rPr sz="1125" b="1" i="0" dirty="0" err="1">
                <a:solidFill>
                  <a:srgbClr val="12243E"/>
                </a:solidFill>
              </a:rPr>
              <a:t>φέρει</a:t>
            </a:r>
            <a:r>
              <a:rPr sz="1125" b="1" i="0" dirty="0">
                <a:solidFill>
                  <a:srgbClr val="12243E"/>
                </a:solidFill>
              </a:rPr>
              <a:t> </a:t>
            </a:r>
            <a:r>
              <a:rPr lang="el-GR" sz="1125" b="1" i="0" dirty="0">
                <a:solidFill>
                  <a:srgbClr val="12243E"/>
                </a:solidFill>
              </a:rPr>
              <a:t>τον υψηλότερο συντελεστή 0,2% του φόρου χρηματιστηριακών </a:t>
            </a:r>
            <a:r>
              <a:rPr sz="1125" b="1" i="0" dirty="0" err="1">
                <a:solidFill>
                  <a:srgbClr val="12243E"/>
                </a:solidFill>
              </a:rPr>
              <a:t>συν</a:t>
            </a:r>
            <a:r>
              <a:rPr sz="1125" b="1" i="0" dirty="0">
                <a:solidFill>
                  <a:srgbClr val="12243E"/>
                </a:solidFill>
              </a:rPr>
              <a:t>αλλαγών.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609600" y="497205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Δεν προσμετράται πιθανό πρόσθετο έσοδο από διαφοροποίηση βάσει χρόνου διακράτησης.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350" b="1" i="0">
                <a:solidFill>
                  <a:srgbClr val="FFFFFF"/>
                </a:solidFill>
              </a:defRPr>
            </a:pPr>
            <a:r>
              <a:rPr sz="1350" b="1" i="0">
                <a:solidFill>
                  <a:srgbClr val="FFFFFF"/>
                </a:solidFill>
              </a:rPr>
              <a:t>Οι υπολογισμοί αποτυπώνουν το πλήρες ετήσιο κόστος ή έσοδο.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4766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4000500" y="3990975"/>
            <a:ext cx="9525" cy="1352550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4152900" y="3971925"/>
            <a:ext cx="26479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ΠΟΙΟΥΣ ΑΦΟΡΑ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Επιβα</a:t>
            </a:r>
            <a:r>
              <a:rPr sz="1125" b="1" dirty="0" err="1">
                <a:solidFill>
                  <a:srgbClr val="12243E"/>
                </a:solidFill>
              </a:rPr>
              <a:t>ρύνοντ</a:t>
            </a:r>
            <a:r>
              <a:rPr sz="1125" b="1" dirty="0">
                <a:solidFill>
                  <a:srgbClr val="12243E"/>
                </a:solidFill>
              </a:rPr>
              <a:t>αι οι πωλητές μετοχών στην οργανωμένη χρηματιστηριακή αγορά.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7105650" y="3971925"/>
            <a:ext cx="4476750" cy="981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>
                <a:solidFill>
                  <a:srgbClr val="12243E"/>
                </a:solidFill>
              </a:rPr>
              <a:t>ΚΟΣΤΟΛΟΓΗΣΗ</a:t>
            </a:r>
          </a:p>
          <a:p>
            <a:pPr algn="l">
              <a:buNone/>
              <a:defRPr sz="1125" b="1">
                <a:solidFill>
                  <a:srgbClr val="12243E"/>
                </a:solidFill>
              </a:defRPr>
            </a:pPr>
            <a:r>
              <a:rPr sz="1125" b="1" dirty="0" err="1">
                <a:solidFill>
                  <a:srgbClr val="12243E"/>
                </a:solidFill>
              </a:rPr>
              <a:t>Ετήσι</a:t>
            </a:r>
            <a:r>
              <a:rPr sz="1125" b="1" dirty="0">
                <a:solidFill>
                  <a:srgbClr val="12243E"/>
                </a:solidFill>
              </a:rPr>
              <a:t>α φορολογητέα αξία πωλήσεων περίπου €30 δισ. × π</a:t>
            </a:r>
            <a:r>
              <a:rPr sz="1125" b="1" dirty="0" err="1">
                <a:solidFill>
                  <a:srgbClr val="12243E"/>
                </a:solidFill>
              </a:rPr>
              <a:t>ρόσθετος</a:t>
            </a:r>
            <a:r>
              <a:rPr sz="1125" b="1" dirty="0">
                <a:solidFill>
                  <a:srgbClr val="12243E"/>
                </a:solidFill>
              </a:rPr>
              <a:t> </a:t>
            </a:r>
            <a:r>
              <a:rPr sz="1125" b="1" dirty="0" err="1">
                <a:solidFill>
                  <a:srgbClr val="12243E"/>
                </a:solidFill>
              </a:rPr>
              <a:t>συντελεστής</a:t>
            </a:r>
            <a:r>
              <a:rPr sz="1125" b="1" dirty="0">
                <a:solidFill>
                  <a:srgbClr val="12243E"/>
                </a:solidFill>
              </a:rPr>
              <a:t> 0,1 π</a:t>
            </a:r>
            <a:r>
              <a:rPr sz="1125" b="1" dirty="0" err="1">
                <a:solidFill>
                  <a:srgbClr val="12243E"/>
                </a:solidFill>
              </a:rPr>
              <a:t>οσοστι</a:t>
            </a:r>
            <a:r>
              <a:rPr sz="1125" b="1" dirty="0">
                <a:solidFill>
                  <a:srgbClr val="12243E"/>
                </a:solidFill>
              </a:rPr>
              <a:t>αίας μονάδας.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7105650" y="49339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1">
                <a:solidFill>
                  <a:srgbClr val="2F7667"/>
                </a:solidFill>
              </a:defRPr>
            </a:pPr>
            <a:r>
              <a:rPr sz="1275" b="1">
                <a:solidFill>
                  <a:srgbClr val="2F7667"/>
                </a:solidFill>
              </a:rPr>
              <a:t>€30 δισ. × 0,1% = €30 εκατ.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-2">
            <a:extLst>
              <a:ext uri="{FF2B5EF4-FFF2-40B4-BE49-F238E27FC236}">
                <a16:creationId xmlns:a16="http://schemas.microsoft.com/office/drawing/2014/main" id="{67246F5D-A08F-4244-9358-14690310C8BC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2">
            <a:extLst>
              <a:ext uri="{FF2B5EF4-FFF2-40B4-BE49-F238E27FC236}">
                <a16:creationId xmlns:a16="http://schemas.microsoft.com/office/drawing/2014/main" id="{D29B7C1F-DC5F-48A5-AA68-92503EF9CA6B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lang="el-GR" sz="2700" b="1" dirty="0">
                <a:solidFill>
                  <a:srgbClr val="12243E"/>
                </a:solidFill>
              </a:rPr>
              <a:t>Οι έ</a:t>
            </a:r>
            <a:r>
              <a:rPr sz="2700" b="1" i="0" dirty="0" err="1">
                <a:solidFill>
                  <a:srgbClr val="12243E"/>
                </a:solidFill>
              </a:rPr>
              <a:t>ξι</a:t>
            </a:r>
            <a:r>
              <a:rPr sz="2700" b="1" i="0" dirty="0">
                <a:solidFill>
                  <a:srgbClr val="12243E"/>
                </a:solidFill>
              </a:rPr>
              <a:t> </a:t>
            </a:r>
            <a:r>
              <a:rPr sz="2700" b="1" i="0" dirty="0" err="1">
                <a:solidFill>
                  <a:srgbClr val="12243E"/>
                </a:solidFill>
              </a:rPr>
              <a:t>συνεκτικές</a:t>
            </a:r>
            <a:r>
              <a:rPr sz="2700" b="1" i="0" dirty="0">
                <a:solidFill>
                  <a:srgbClr val="12243E"/>
                </a:solidFill>
              </a:rPr>
              <a:t> π</a:t>
            </a:r>
            <a:r>
              <a:rPr sz="2700" b="1" i="0" dirty="0" err="1">
                <a:solidFill>
                  <a:srgbClr val="12243E"/>
                </a:solidFill>
              </a:rPr>
              <a:t>ροτερ</a:t>
            </a:r>
            <a:r>
              <a:rPr sz="2700" b="1" i="0" dirty="0">
                <a:solidFill>
                  <a:srgbClr val="12243E"/>
                </a:solidFill>
              </a:rPr>
              <a:t>αιότητες</a:t>
            </a:r>
          </a:p>
        </p:txBody>
      </p:sp>
      <p:sp>
        <p:nvSpPr>
          <p:cNvPr id="3" name="title-rule-2">
            <a:extLst>
              <a:ext uri="{FF2B5EF4-FFF2-40B4-BE49-F238E27FC236}">
                <a16:creationId xmlns:a16="http://schemas.microsoft.com/office/drawing/2014/main" id="{4A8E0902-42A1-43E2-A47E-B5ADF373FB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2">
            <a:extLst>
              <a:ext uri="{FF2B5EF4-FFF2-40B4-BE49-F238E27FC236}">
                <a16:creationId xmlns:a16="http://schemas.microsoft.com/office/drawing/2014/main" id="{B1B7F1BB-ECE7-412E-94B5-5D549D972FD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2">
            <a:extLst>
              <a:ext uri="{FF2B5EF4-FFF2-40B4-BE49-F238E27FC236}">
                <a16:creationId xmlns:a16="http://schemas.microsoft.com/office/drawing/2014/main" id="{6355A1C8-B728-4753-B3E8-6798E9801CFF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2">
            <a:extLst>
              <a:ext uri="{FF2B5EF4-FFF2-40B4-BE49-F238E27FC236}">
                <a16:creationId xmlns:a16="http://schemas.microsoft.com/office/drawing/2014/main" id="{EE0394A5-122B-4F86-AFCA-C4D3603014AD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03</a:t>
            </a:r>
          </a:p>
        </p:txBody>
      </p:sp>
      <p:sp>
        <p:nvSpPr>
          <p:cNvPr id="7" name="pillar-rule-0">
            <a:extLst>
              <a:ext uri="{FF2B5EF4-FFF2-40B4-BE49-F238E27FC236}">
                <a16:creationId xmlns:a16="http://schemas.microsoft.com/office/drawing/2014/main" id="{BD09D7D5-4ABC-4FCE-806C-5AC52A01C6F9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3352800" cy="66675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pillar-title-0">
            <a:extLst>
              <a:ext uri="{FF2B5EF4-FFF2-40B4-BE49-F238E27FC236}">
                <a16:creationId xmlns:a16="http://schemas.microsoft.com/office/drawing/2014/main" id="{80B0AE4E-F52D-4181-84CB-EC672F0BFEFC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Δημόσια Υγεία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9" name="pillar-amount-0">
            <a:extLst>
              <a:ext uri="{FF2B5EF4-FFF2-40B4-BE49-F238E27FC236}">
                <a16:creationId xmlns:a16="http://schemas.microsoft.com/office/drawing/2014/main" id="{F92D2191-D317-47F7-939D-365141F1F739}"/>
              </a:ext>
            </a:extLst>
          </p:cNvPr>
          <p:cNvSpPr>
            <a:spLocks noGrp="1"/>
          </p:cNvSpPr>
          <p:nvPr/>
        </p:nvSpPr>
        <p:spPr>
          <a:xfrm>
            <a:off x="60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315B8F"/>
                </a:solidFill>
              </a:defRPr>
            </a:pPr>
            <a:r>
              <a:rPr sz="2325" b="1" i="0">
                <a:solidFill>
                  <a:srgbClr val="315B8F"/>
                </a:solidFill>
              </a:rPr>
              <a:t>€2,1 δισ.</a:t>
            </a:r>
          </a:p>
        </p:txBody>
      </p:sp>
      <p:sp>
        <p:nvSpPr>
          <p:cNvPr id="10" name="pillar-body-0">
            <a:extLst>
              <a:ext uri="{FF2B5EF4-FFF2-40B4-BE49-F238E27FC236}">
                <a16:creationId xmlns:a16="http://schemas.microsoft.com/office/drawing/2014/main" id="{89BF6A14-13E8-406C-9FB0-E19FF6C1278B}"/>
              </a:ext>
            </a:extLst>
          </p:cNvPr>
          <p:cNvSpPr>
            <a:spLocks noGrp="1"/>
          </p:cNvSpPr>
          <p:nvPr/>
        </p:nvSpPr>
        <p:spPr>
          <a:xfrm>
            <a:off x="441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Φορολογικές ελαφρύνσεις για νοικοκυριά και επιχειρήσεις</a:t>
            </a:r>
          </a:p>
        </p:txBody>
      </p:sp>
      <p:sp>
        <p:nvSpPr>
          <p:cNvPr id="11" name="pillar-divider-0">
            <a:extLst>
              <a:ext uri="{FF2B5EF4-FFF2-40B4-BE49-F238E27FC236}">
                <a16:creationId xmlns:a16="http://schemas.microsoft.com/office/drawing/2014/main" id="{EF6A877D-0C1D-45DE-B6D1-B686CDF31348}"/>
              </a:ext>
            </a:extLst>
          </p:cNvPr>
          <p:cNvSpPr>
            <a:spLocks noGrp="1"/>
          </p:cNvSpPr>
          <p:nvPr/>
        </p:nvSpPr>
        <p:spPr>
          <a:xfrm>
            <a:off x="4419600" y="337185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pillar-rule-1">
            <a:extLst>
              <a:ext uri="{FF2B5EF4-FFF2-40B4-BE49-F238E27FC236}">
                <a16:creationId xmlns:a16="http://schemas.microsoft.com/office/drawing/2014/main" id="{A337E87B-E063-421E-941A-83EFE95F2227}"/>
              </a:ext>
            </a:extLst>
          </p:cNvPr>
          <p:cNvSpPr>
            <a:spLocks noGrp="1"/>
          </p:cNvSpPr>
          <p:nvPr/>
        </p:nvSpPr>
        <p:spPr>
          <a:xfrm>
            <a:off x="4419600" y="171450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pillar-title-1">
            <a:extLst>
              <a:ext uri="{FF2B5EF4-FFF2-40B4-BE49-F238E27FC236}">
                <a16:creationId xmlns:a16="http://schemas.microsoft.com/office/drawing/2014/main" id="{E815E0E5-A608-4990-9C17-871E62F73B48}"/>
              </a:ext>
            </a:extLst>
          </p:cNvPr>
          <p:cNvSpPr>
            <a:spLocks noGrp="1"/>
          </p:cNvSpPr>
          <p:nvPr/>
        </p:nvSpPr>
        <p:spPr>
          <a:xfrm>
            <a:off x="441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Δημόσια Παιδεία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4" name="pillar-amount-1">
            <a:extLst>
              <a:ext uri="{FF2B5EF4-FFF2-40B4-BE49-F238E27FC236}">
                <a16:creationId xmlns:a16="http://schemas.microsoft.com/office/drawing/2014/main" id="{BFF472B4-038C-4AE8-A56B-D83B598B477B}"/>
              </a:ext>
            </a:extLst>
          </p:cNvPr>
          <p:cNvSpPr>
            <a:spLocks noGrp="1"/>
          </p:cNvSpPr>
          <p:nvPr/>
        </p:nvSpPr>
        <p:spPr>
          <a:xfrm>
            <a:off x="441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7A263A"/>
                </a:solidFill>
              </a:defRPr>
            </a:pPr>
            <a:r>
              <a:rPr sz="2325" b="1" i="0">
                <a:solidFill>
                  <a:srgbClr val="7A263A"/>
                </a:solidFill>
              </a:rPr>
              <a:t>€1,4 δισ.</a:t>
            </a:r>
          </a:p>
        </p:txBody>
      </p:sp>
      <p:sp>
        <p:nvSpPr>
          <p:cNvPr id="15" name="pillar-body-1">
            <a:extLst>
              <a:ext uri="{FF2B5EF4-FFF2-40B4-BE49-F238E27FC236}">
                <a16:creationId xmlns:a16="http://schemas.microsoft.com/office/drawing/2014/main" id="{F73A1DE0-1F2E-4E8A-B68A-92E74A1FCA72}"/>
              </a:ext>
            </a:extLst>
          </p:cNvPr>
          <p:cNvSpPr>
            <a:spLocks noGrp="1"/>
          </p:cNvSpPr>
          <p:nvPr/>
        </p:nvSpPr>
        <p:spPr>
          <a:xfrm>
            <a:off x="822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Δίκαιη φορολόγηση</a:t>
            </a:r>
          </a:p>
        </p:txBody>
      </p:sp>
      <p:sp>
        <p:nvSpPr>
          <p:cNvPr id="16" name="pillar-divider-1">
            <a:extLst>
              <a:ext uri="{FF2B5EF4-FFF2-40B4-BE49-F238E27FC236}">
                <a16:creationId xmlns:a16="http://schemas.microsoft.com/office/drawing/2014/main" id="{530051FE-7946-4167-814E-60BD4D196F8C}"/>
              </a:ext>
            </a:extLst>
          </p:cNvPr>
          <p:cNvSpPr>
            <a:spLocks noGrp="1"/>
          </p:cNvSpPr>
          <p:nvPr/>
        </p:nvSpPr>
        <p:spPr>
          <a:xfrm>
            <a:off x="8229600" y="3371850"/>
            <a:ext cx="3352800" cy="6667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pillar-rule-2">
            <a:extLst>
              <a:ext uri="{FF2B5EF4-FFF2-40B4-BE49-F238E27FC236}">
                <a16:creationId xmlns:a16="http://schemas.microsoft.com/office/drawing/2014/main" id="{EE1B7806-5FF1-40FA-995B-A78562746834}"/>
              </a:ext>
            </a:extLst>
          </p:cNvPr>
          <p:cNvSpPr>
            <a:spLocks noGrp="1"/>
          </p:cNvSpPr>
          <p:nvPr/>
        </p:nvSpPr>
        <p:spPr>
          <a:xfrm>
            <a:off x="8229600" y="1714500"/>
            <a:ext cx="3352800" cy="6667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8" name="pillar-title-2">
            <a:extLst>
              <a:ext uri="{FF2B5EF4-FFF2-40B4-BE49-F238E27FC236}">
                <a16:creationId xmlns:a16="http://schemas.microsoft.com/office/drawing/2014/main" id="{B59E54D9-D18D-4950-9760-4FA5B3109029}"/>
              </a:ext>
            </a:extLst>
          </p:cNvPr>
          <p:cNvSpPr>
            <a:spLocks noGrp="1"/>
          </p:cNvSpPr>
          <p:nvPr/>
        </p:nvSpPr>
        <p:spPr>
          <a:xfrm>
            <a:off x="8229600" y="194310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 i="0">
                <a:solidFill>
                  <a:srgbClr val="12243E"/>
                </a:solidFill>
              </a:defRPr>
            </a:pPr>
            <a:r>
              <a:rPr sz="1500" b="1" i="0">
                <a:solidFill>
                  <a:srgbClr val="12243E"/>
                </a:solidFill>
              </a:rPr>
              <a:t>Εθνική εγγύηση για το παιδί</a:t>
            </a:r>
            <a:endParaRPr sz="1600" b="1" i="0">
              <a:solidFill>
                <a:srgbClr val="12243E"/>
              </a:solidFill>
            </a:endParaRPr>
          </a:p>
        </p:txBody>
      </p:sp>
      <p:sp>
        <p:nvSpPr>
          <p:cNvPr id="19" name="pillar-amount-2">
            <a:extLst>
              <a:ext uri="{FF2B5EF4-FFF2-40B4-BE49-F238E27FC236}">
                <a16:creationId xmlns:a16="http://schemas.microsoft.com/office/drawing/2014/main" id="{B09349F2-8AC2-4C6A-BBA5-1BC310C33C42}"/>
              </a:ext>
            </a:extLst>
          </p:cNvPr>
          <p:cNvSpPr>
            <a:spLocks noGrp="1"/>
          </p:cNvSpPr>
          <p:nvPr/>
        </p:nvSpPr>
        <p:spPr>
          <a:xfrm>
            <a:off x="8229600" y="270510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7A263A"/>
                </a:solidFill>
              </a:defRPr>
            </a:pPr>
            <a:r>
              <a:rPr sz="2325" b="1" i="0">
                <a:solidFill>
                  <a:srgbClr val="7A263A"/>
                </a:solidFill>
              </a:rPr>
              <a:t>€0,9 δισ.</a:t>
            </a:r>
          </a:p>
        </p:txBody>
      </p:sp>
      <p:sp>
        <p:nvSpPr>
          <p:cNvPr id="20" name="pillar-body-2">
            <a:extLst>
              <a:ext uri="{FF2B5EF4-FFF2-40B4-BE49-F238E27FC236}">
                <a16:creationId xmlns:a16="http://schemas.microsoft.com/office/drawing/2014/main" id="{52DB248E-CCFE-4E99-960B-E431BA025A63}"/>
              </a:ext>
            </a:extLst>
          </p:cNvPr>
          <p:cNvSpPr>
            <a:spLocks noGrp="1"/>
          </p:cNvSpPr>
          <p:nvPr/>
        </p:nvSpPr>
        <p:spPr>
          <a:xfrm>
            <a:off x="441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 i="0">
                <a:solidFill>
                  <a:srgbClr val="7A263A"/>
                </a:solidFill>
              </a:defRPr>
            </a:pPr>
            <a:r>
              <a:rPr sz="2325" b="1" i="0">
                <a:solidFill>
                  <a:srgbClr val="7A263A"/>
                </a:solidFill>
              </a:rPr>
              <a:t>€2,6 δισ.</a:t>
            </a:r>
          </a:p>
        </p:txBody>
      </p:sp>
      <p:sp>
        <p:nvSpPr>
          <p:cNvPr id="21" name="architecture-verdict">
            <a:extLst>
              <a:ext uri="{FF2B5EF4-FFF2-40B4-BE49-F238E27FC236}">
                <a16:creationId xmlns:a16="http://schemas.microsoft.com/office/drawing/2014/main" id="{91E42D73-4EC7-48AD-BCD9-19F115ECA1AC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0972800" cy="742950"/>
          </a:xfrm>
          <a:prstGeom prst="rect">
            <a:avLst/>
          </a:prstGeom>
          <a:solidFill>
            <a:srgbClr val="12243E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architecture-verdict-text">
            <a:extLst>
              <a:ext uri="{FF2B5EF4-FFF2-40B4-BE49-F238E27FC236}">
                <a16:creationId xmlns:a16="http://schemas.microsoft.com/office/drawing/2014/main" id="{9E09787E-F8B4-4330-A50D-31CA689BA207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10439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Πλήρες ετήσιο κόστος και έσοδο ανά ενότητα · Καθαρή δαπάνη €5,5 δισ.</a:t>
            </a:r>
          </a:p>
        </p:txBody>
      </p:sp>
      <p:sp>
        <p:nvSpPr>
          <p:cNvPr id="24" name="pillar-divider-2">
            <a:extLst>
              <a:ext uri="{FF2B5EF4-FFF2-40B4-BE49-F238E27FC236}">
                <a16:creationId xmlns:a16="http://schemas.microsoft.com/office/drawing/2014/main" id="{07BFF972-C8DE-4520-BDE8-F70027F4C877}"/>
              </a:ext>
            </a:extLst>
          </p:cNvPr>
          <p:cNvSpPr>
            <a:spLocks noGrp="1"/>
          </p:cNvSpPr>
          <p:nvPr/>
        </p:nvSpPr>
        <p:spPr>
          <a:xfrm>
            <a:off x="609600" y="3171825"/>
            <a:ext cx="10972800" cy="9525"/>
          </a:xfrm>
          <a:prstGeom prst="rect">
            <a:avLst/>
          </a:prstGeom>
          <a:solidFill>
            <a:srgbClr val="D7DEE8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pillar-rule-3">
            <a:extLst>
              <a:ext uri="{FF2B5EF4-FFF2-40B4-BE49-F238E27FC236}">
                <a16:creationId xmlns:a16="http://schemas.microsoft.com/office/drawing/2014/main" id="{E65CCD86-A6FF-4CAE-8382-FF4511C35AE1}"/>
              </a:ext>
            </a:extLst>
          </p:cNvPr>
          <p:cNvSpPr>
            <a:spLocks noGrp="1"/>
          </p:cNvSpPr>
          <p:nvPr/>
        </p:nvSpPr>
        <p:spPr>
          <a:xfrm>
            <a:off x="609600" y="3371850"/>
            <a:ext cx="3352800" cy="66675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6" name="pillar-title-3">
            <a:extLst>
              <a:ext uri="{FF2B5EF4-FFF2-40B4-BE49-F238E27FC236}">
                <a16:creationId xmlns:a16="http://schemas.microsoft.com/office/drawing/2014/main" id="{1B9F9A04-0772-4C69-8D6E-936DCF4E2AB6}"/>
              </a:ext>
            </a:extLst>
          </p:cNvPr>
          <p:cNvSpPr>
            <a:spLocks noGrp="1"/>
          </p:cNvSpPr>
          <p:nvPr/>
        </p:nvSpPr>
        <p:spPr>
          <a:xfrm>
            <a:off x="609600" y="3600450"/>
            <a:ext cx="335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500" b="1">
                <a:solidFill>
                  <a:srgbClr val="12243E"/>
                </a:solidFill>
              </a:defRPr>
            </a:pPr>
            <a:r>
              <a:rPr sz="1500" b="1">
                <a:solidFill>
                  <a:srgbClr val="12243E"/>
                </a:solidFill>
              </a:rPr>
              <a:t>Ανθεκτικότητα και ισότιμη πρόσβαση</a:t>
            </a:r>
          </a:p>
        </p:txBody>
      </p:sp>
      <p:sp>
        <p:nvSpPr>
          <p:cNvPr id="27" name="pillar-amount-3">
            <a:extLst>
              <a:ext uri="{FF2B5EF4-FFF2-40B4-BE49-F238E27FC236}">
                <a16:creationId xmlns:a16="http://schemas.microsoft.com/office/drawing/2014/main" id="{DA8CED87-38C0-49FE-82CC-8803BF84556B}"/>
              </a:ext>
            </a:extLst>
          </p:cNvPr>
          <p:cNvSpPr>
            <a:spLocks noGrp="1"/>
          </p:cNvSpPr>
          <p:nvPr/>
        </p:nvSpPr>
        <p:spPr>
          <a:xfrm>
            <a:off x="60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>
                <a:solidFill>
                  <a:srgbClr val="2F7667"/>
                </a:solidFill>
              </a:defRPr>
            </a:pPr>
            <a:r>
              <a:rPr sz="2325" b="1">
                <a:solidFill>
                  <a:srgbClr val="2F7667"/>
                </a:solidFill>
              </a:rPr>
              <a:t>€0,5 δισ.</a:t>
            </a:r>
          </a:p>
        </p:txBody>
      </p:sp>
      <p:sp>
        <p:nvSpPr>
          <p:cNvPr id="28" name="pillar-body-3">
            <a:extLst>
              <a:ext uri="{FF2B5EF4-FFF2-40B4-BE49-F238E27FC236}">
                <a16:creationId xmlns:a16="http://schemas.microsoft.com/office/drawing/2014/main" id="{9894A9A9-718B-4494-A872-6D0DEC07B242}"/>
              </a:ext>
            </a:extLst>
          </p:cNvPr>
          <p:cNvSpPr>
            <a:spLocks noGrp="1"/>
          </p:cNvSpPr>
          <p:nvPr/>
        </p:nvSpPr>
        <p:spPr>
          <a:xfrm>
            <a:off x="8229600" y="4362450"/>
            <a:ext cx="3352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325" b="1">
                <a:solidFill>
                  <a:srgbClr val="2F7667"/>
                </a:solidFill>
              </a:defRPr>
            </a:pPr>
            <a:r>
              <a:rPr sz="2325" b="1">
                <a:solidFill>
                  <a:srgbClr val="2F7667"/>
                </a:solidFill>
              </a:rPr>
              <a:t>€2,0 δισ.</a:t>
            </a:r>
          </a:p>
        </p:txBody>
      </p:sp>
    </p:spTree>
    <p:extLst>
      <p:ext uri="{BB962C8B-B14F-4D97-AF65-F5344CB8AC3E}">
        <p14:creationId xmlns:p14="http://schemas.microsoft.com/office/powerpoint/2010/main" val="21163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yebrow-3">
            <a:extLst>
              <a:ext uri="{FF2B5EF4-FFF2-40B4-BE49-F238E27FC236}">
                <a16:creationId xmlns:a16="http://schemas.microsoft.com/office/drawing/2014/main" id="{257B0750-75AC-4E44-8DC4-2A36BF95B989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3">
            <a:extLst>
              <a:ext uri="{FF2B5EF4-FFF2-40B4-BE49-F238E27FC236}">
                <a16:creationId xmlns:a16="http://schemas.microsoft.com/office/drawing/2014/main" id="{2E52BA24-1289-4C9E-84A2-784E91C0E4C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Δημόσια Υγεία</a:t>
            </a:r>
          </a:p>
        </p:txBody>
      </p:sp>
      <p:sp>
        <p:nvSpPr>
          <p:cNvPr id="3" name="title-rule-3">
            <a:extLst>
              <a:ext uri="{FF2B5EF4-FFF2-40B4-BE49-F238E27FC236}">
                <a16:creationId xmlns:a16="http://schemas.microsoft.com/office/drawing/2014/main" id="{093161E9-570C-4FE2-B1B8-B8BA155F0D3C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3">
            <a:extLst>
              <a:ext uri="{FF2B5EF4-FFF2-40B4-BE49-F238E27FC236}">
                <a16:creationId xmlns:a16="http://schemas.microsoft.com/office/drawing/2014/main" id="{06D8BEC9-1555-46FC-80E8-EE6AD94A3F56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3">
            <a:extLst>
              <a:ext uri="{FF2B5EF4-FFF2-40B4-BE49-F238E27FC236}">
                <a16:creationId xmlns:a16="http://schemas.microsoft.com/office/drawing/2014/main" id="{28C6DDEF-C25D-4305-8157-6F13182A6E73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3">
            <a:extLst>
              <a:ext uri="{FF2B5EF4-FFF2-40B4-BE49-F238E27FC236}">
                <a16:creationId xmlns:a16="http://schemas.microsoft.com/office/drawing/2014/main" id="{0BE18E36-59AA-446E-91B3-599990716388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04</a:t>
            </a:r>
          </a:p>
        </p:txBody>
      </p:sp>
      <p:sp>
        <p:nvSpPr>
          <p:cNvPr id="7" name="slide-3-unit">
            <a:extLst>
              <a:ext uri="{FF2B5EF4-FFF2-40B4-BE49-F238E27FC236}">
                <a16:creationId xmlns:a16="http://schemas.microsoft.com/office/drawing/2014/main" id="{37019D44-80B2-45E8-829D-6A141B38A4A1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10972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Ποσά ανά έτος, σε εκατ. ευρώ · Ενδεικτική χρονική κατανομή βάσει των ετήσιων δημοσιονομικών περιθωρίων.</a:t>
            </a:r>
          </a:p>
        </p:txBody>
      </p:sp>
      <p:sp>
        <p:nvSpPr>
          <p:cNvPr id="8" name="table-header-rule">
            <a:extLst>
              <a:ext uri="{FF2B5EF4-FFF2-40B4-BE49-F238E27FC236}">
                <a16:creationId xmlns:a16="http://schemas.microsoft.com/office/drawing/2014/main" id="{2B6060AA-F4E0-40DF-B6F6-DADDC578514B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972800" cy="38100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able-header-0">
            <a:extLst>
              <a:ext uri="{FF2B5EF4-FFF2-40B4-BE49-F238E27FC236}">
                <a16:creationId xmlns:a16="http://schemas.microsoft.com/office/drawing/2014/main" id="{1468B1FA-64D6-429E-8920-C291349B71AD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5943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Μέτρο</a:t>
            </a:r>
          </a:p>
        </p:txBody>
      </p:sp>
      <p:sp>
        <p:nvSpPr>
          <p:cNvPr id="10" name="table-header-1">
            <a:extLst>
              <a:ext uri="{FF2B5EF4-FFF2-40B4-BE49-F238E27FC236}">
                <a16:creationId xmlns:a16="http://schemas.microsoft.com/office/drawing/2014/main" id="{72E76701-9003-404C-A2CE-35AE321A6E48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2027</a:t>
            </a:r>
          </a:p>
        </p:txBody>
      </p:sp>
      <p:sp>
        <p:nvSpPr>
          <p:cNvPr id="11" name="table-header-2">
            <a:extLst>
              <a:ext uri="{FF2B5EF4-FFF2-40B4-BE49-F238E27FC236}">
                <a16:creationId xmlns:a16="http://schemas.microsoft.com/office/drawing/2014/main" id="{228742B9-30B4-4B95-BC63-9E8A37B7C921}"/>
              </a:ext>
            </a:extLst>
          </p:cNvPr>
          <p:cNvSpPr>
            <a:spLocks noGrp="1"/>
          </p:cNvSpPr>
          <p:nvPr/>
        </p:nvSpPr>
        <p:spPr>
          <a:xfrm>
            <a:off x="88963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2028</a:t>
            </a:r>
          </a:p>
        </p:txBody>
      </p:sp>
      <p:sp>
        <p:nvSpPr>
          <p:cNvPr id="12" name="table-header-3">
            <a:extLst>
              <a:ext uri="{FF2B5EF4-FFF2-40B4-BE49-F238E27FC236}">
                <a16:creationId xmlns:a16="http://schemas.microsoft.com/office/drawing/2014/main" id="{017484E9-2322-4322-AC03-8C743B1B01F6}"/>
              </a:ext>
            </a:extLst>
          </p:cNvPr>
          <p:cNvSpPr>
            <a:spLocks noGrp="1"/>
          </p:cNvSpPr>
          <p:nvPr/>
        </p:nvSpPr>
        <p:spPr>
          <a:xfrm>
            <a:off x="97536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2029</a:t>
            </a:r>
          </a:p>
        </p:txBody>
      </p:sp>
      <p:sp>
        <p:nvSpPr>
          <p:cNvPr id="13" name="table-header-4">
            <a:extLst>
              <a:ext uri="{FF2B5EF4-FFF2-40B4-BE49-F238E27FC236}">
                <a16:creationId xmlns:a16="http://schemas.microsoft.com/office/drawing/2014/main" id="{C149582D-AD1A-4212-AD16-07C131D3331A}"/>
              </a:ext>
            </a:extLst>
          </p:cNvPr>
          <p:cNvSpPr>
            <a:spLocks noGrp="1"/>
          </p:cNvSpPr>
          <p:nvPr/>
        </p:nvSpPr>
        <p:spPr>
          <a:xfrm>
            <a:off x="106108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2030</a:t>
            </a:r>
          </a:p>
        </p:txBody>
      </p:sp>
      <p:sp>
        <p:nvSpPr>
          <p:cNvPr id="14" name="table-header-5">
            <a:extLst>
              <a:ext uri="{FF2B5EF4-FFF2-40B4-BE49-F238E27FC236}">
                <a16:creationId xmlns:a16="http://schemas.microsoft.com/office/drawing/2014/main" id="{478AFBC7-C1DC-4382-BF27-92B8CA283A85}"/>
              </a:ext>
            </a:extLst>
          </p:cNvPr>
          <p:cNvSpPr>
            <a:spLocks noGrp="1"/>
          </p:cNvSpPr>
          <p:nvPr/>
        </p:nvSpPr>
        <p:spPr>
          <a:xfrm>
            <a:off x="6705600" y="1657350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Πλήρες ετήσιο</a:t>
            </a:r>
          </a:p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κόστος</a:t>
            </a:r>
          </a:p>
        </p:txBody>
      </p:sp>
      <p:sp>
        <p:nvSpPr>
          <p:cNvPr id="15" name="table-total-separator">
            <a:extLst>
              <a:ext uri="{FF2B5EF4-FFF2-40B4-BE49-F238E27FC236}">
                <a16:creationId xmlns:a16="http://schemas.microsoft.com/office/drawing/2014/main" id="{6A623E8A-FEBD-48B2-8AE1-A11596575541}"/>
              </a:ext>
            </a:extLst>
          </p:cNvPr>
          <p:cNvSpPr>
            <a:spLocks noGrp="1"/>
          </p:cNvSpPr>
          <p:nvPr/>
        </p:nvSpPr>
        <p:spPr>
          <a:xfrm>
            <a:off x="7981950" y="1676400"/>
            <a:ext cx="9525" cy="4476750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ow-rule-0">
            <a:extLst>
              <a:ext uri="{FF2B5EF4-FFF2-40B4-BE49-F238E27FC236}">
                <a16:creationId xmlns:a16="http://schemas.microsoft.com/office/drawing/2014/main" id="{D000A298-6EF4-40B4-A31D-DC6CBFEB2C70}"/>
              </a:ext>
            </a:extLst>
          </p:cNvPr>
          <p:cNvSpPr>
            <a:spLocks noGrp="1"/>
          </p:cNvSpPr>
          <p:nvPr/>
        </p:nvSpPr>
        <p:spPr>
          <a:xfrm>
            <a:off x="609600" y="32385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measure-0">
            <a:extLst>
              <a:ext uri="{FF2B5EF4-FFF2-40B4-BE49-F238E27FC236}">
                <a16:creationId xmlns:a16="http://schemas.microsoft.com/office/drawing/2014/main" id="{66C39232-976D-4632-9719-31389E5FE1F5}"/>
              </a:ext>
            </a:extLst>
          </p:cNvPr>
          <p:cNvSpPr>
            <a:spLocks noGrp="1"/>
          </p:cNvSpPr>
          <p:nvPr/>
        </p:nvSpPr>
        <p:spPr>
          <a:xfrm>
            <a:off x="609600" y="23431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 dirty="0" err="1">
                <a:solidFill>
                  <a:srgbClr val="172033"/>
                </a:solidFill>
              </a:rPr>
              <a:t>Μισθολογική</a:t>
            </a:r>
            <a:r>
              <a:rPr sz="1200" b="1" i="0" dirty="0">
                <a:solidFill>
                  <a:srgbClr val="172033"/>
                </a:solidFill>
              </a:rPr>
              <a:t> </a:t>
            </a:r>
            <a:r>
              <a:rPr sz="1200" b="1" i="0" dirty="0" err="1">
                <a:solidFill>
                  <a:srgbClr val="172033"/>
                </a:solidFill>
              </a:rPr>
              <a:t>μετ</a:t>
            </a:r>
            <a:r>
              <a:rPr sz="1200" b="1" i="0" dirty="0">
                <a:solidFill>
                  <a:srgbClr val="172033"/>
                </a:solidFill>
              </a:rPr>
              <a:t>αρρύθμιση για 12</a:t>
            </a:r>
            <a:r>
              <a:rPr lang="el-GR" sz="1200" b="1" i="0" dirty="0">
                <a:solidFill>
                  <a:srgbClr val="172033"/>
                </a:solidFill>
              </a:rPr>
              <a:t>8</a:t>
            </a:r>
            <a:r>
              <a:rPr sz="1200" b="1" i="0" dirty="0">
                <a:solidFill>
                  <a:srgbClr val="172033"/>
                </a:solidFill>
              </a:rPr>
              <a:t>.000 </a:t>
            </a:r>
            <a:r>
              <a:rPr sz="1200" b="1" i="0" dirty="0" err="1">
                <a:solidFill>
                  <a:srgbClr val="172033"/>
                </a:solidFill>
              </a:rPr>
              <a:t>εργ</a:t>
            </a:r>
            <a:r>
              <a:rPr sz="1200" b="1" i="0" dirty="0">
                <a:solidFill>
                  <a:srgbClr val="172033"/>
                </a:solidFill>
              </a:rPr>
              <a:t>αζομένους στη δημόσια υγεία (αύξηση 500 ευρώ/μήνα στις μικτές αποδοχές)</a:t>
            </a:r>
          </a:p>
        </p:txBody>
      </p:sp>
      <p:sp>
        <p:nvSpPr>
          <p:cNvPr id="18" name="measure-0-value-0">
            <a:extLst>
              <a:ext uri="{FF2B5EF4-FFF2-40B4-BE49-F238E27FC236}">
                <a16:creationId xmlns:a16="http://schemas.microsoft.com/office/drawing/2014/main" id="{43FC56FA-899A-4EF9-919D-19FD0DB4F6EA}"/>
              </a:ext>
            </a:extLst>
          </p:cNvPr>
          <p:cNvSpPr>
            <a:spLocks noGrp="1"/>
          </p:cNvSpPr>
          <p:nvPr/>
        </p:nvSpPr>
        <p:spPr>
          <a:xfrm>
            <a:off x="803910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225</a:t>
            </a:r>
          </a:p>
        </p:txBody>
      </p:sp>
      <p:sp>
        <p:nvSpPr>
          <p:cNvPr id="19" name="measure-0-value-1">
            <a:extLst>
              <a:ext uri="{FF2B5EF4-FFF2-40B4-BE49-F238E27FC236}">
                <a16:creationId xmlns:a16="http://schemas.microsoft.com/office/drawing/2014/main" id="{5DE7C305-1048-4BB5-90A4-38266AD33217}"/>
              </a:ext>
            </a:extLst>
          </p:cNvPr>
          <p:cNvSpPr>
            <a:spLocks noGrp="1"/>
          </p:cNvSpPr>
          <p:nvPr/>
        </p:nvSpPr>
        <p:spPr>
          <a:xfrm>
            <a:off x="889635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225</a:t>
            </a:r>
          </a:p>
        </p:txBody>
      </p:sp>
      <p:sp>
        <p:nvSpPr>
          <p:cNvPr id="20" name="measure-0-value-2">
            <a:extLst>
              <a:ext uri="{FF2B5EF4-FFF2-40B4-BE49-F238E27FC236}">
                <a16:creationId xmlns:a16="http://schemas.microsoft.com/office/drawing/2014/main" id="{1A9B5CFF-EADA-4125-9790-654831E4EEF1}"/>
              </a:ext>
            </a:extLst>
          </p:cNvPr>
          <p:cNvSpPr>
            <a:spLocks noGrp="1"/>
          </p:cNvSpPr>
          <p:nvPr/>
        </p:nvSpPr>
        <p:spPr>
          <a:xfrm>
            <a:off x="975360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225</a:t>
            </a:r>
          </a:p>
        </p:txBody>
      </p:sp>
      <p:sp>
        <p:nvSpPr>
          <p:cNvPr id="21" name="measure-0-value-3">
            <a:extLst>
              <a:ext uri="{FF2B5EF4-FFF2-40B4-BE49-F238E27FC236}">
                <a16:creationId xmlns:a16="http://schemas.microsoft.com/office/drawing/2014/main" id="{90F2292F-7490-4BBA-AC03-6123E630F416}"/>
              </a:ext>
            </a:extLst>
          </p:cNvPr>
          <p:cNvSpPr>
            <a:spLocks noGrp="1"/>
          </p:cNvSpPr>
          <p:nvPr/>
        </p:nvSpPr>
        <p:spPr>
          <a:xfrm>
            <a:off x="1061085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225</a:t>
            </a:r>
          </a:p>
        </p:txBody>
      </p:sp>
      <p:sp>
        <p:nvSpPr>
          <p:cNvPr id="22" name="measure-0-value-4">
            <a:extLst>
              <a:ext uri="{FF2B5EF4-FFF2-40B4-BE49-F238E27FC236}">
                <a16:creationId xmlns:a16="http://schemas.microsoft.com/office/drawing/2014/main" id="{D7CCCAE5-8250-4778-A821-5875020DB6E1}"/>
              </a:ext>
            </a:extLst>
          </p:cNvPr>
          <p:cNvSpPr>
            <a:spLocks noGrp="1"/>
          </p:cNvSpPr>
          <p:nvPr/>
        </p:nvSpPr>
        <p:spPr>
          <a:xfrm>
            <a:off x="6705600" y="24955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900</a:t>
            </a:r>
          </a:p>
        </p:txBody>
      </p:sp>
      <p:sp>
        <p:nvSpPr>
          <p:cNvPr id="23" name="row-rule-1">
            <a:extLst>
              <a:ext uri="{FF2B5EF4-FFF2-40B4-BE49-F238E27FC236}">
                <a16:creationId xmlns:a16="http://schemas.microsoft.com/office/drawing/2014/main" id="{BA5D77A8-7DB0-4457-B972-35CBD6B84F72}"/>
              </a:ext>
            </a:extLst>
          </p:cNvPr>
          <p:cNvSpPr>
            <a:spLocks noGrp="1"/>
          </p:cNvSpPr>
          <p:nvPr/>
        </p:nvSpPr>
        <p:spPr>
          <a:xfrm>
            <a:off x="609600" y="4476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measure-1">
            <a:extLst>
              <a:ext uri="{FF2B5EF4-FFF2-40B4-BE49-F238E27FC236}">
                <a16:creationId xmlns:a16="http://schemas.microsoft.com/office/drawing/2014/main" id="{0CBA4522-8394-4C12-9CE2-6A13C32BBFB7}"/>
              </a:ext>
            </a:extLst>
          </p:cNvPr>
          <p:cNvSpPr>
            <a:spLocks noGrp="1"/>
          </p:cNvSpPr>
          <p:nvPr/>
        </p:nvSpPr>
        <p:spPr>
          <a:xfrm>
            <a:off x="609600" y="35814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Μηδενική συμμετοχή των ασφαλισμένων στα συνταγογραφούμενα φάρμακα</a:t>
            </a:r>
          </a:p>
        </p:txBody>
      </p:sp>
      <p:sp>
        <p:nvSpPr>
          <p:cNvPr id="25" name="measure-1-value-0">
            <a:extLst>
              <a:ext uri="{FF2B5EF4-FFF2-40B4-BE49-F238E27FC236}">
                <a16:creationId xmlns:a16="http://schemas.microsoft.com/office/drawing/2014/main" id="{0F172FB6-EF4D-44CD-93D6-37548519CE41}"/>
              </a:ext>
            </a:extLst>
          </p:cNvPr>
          <p:cNvSpPr>
            <a:spLocks noGrp="1"/>
          </p:cNvSpPr>
          <p:nvPr/>
        </p:nvSpPr>
        <p:spPr>
          <a:xfrm>
            <a:off x="803910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6" name="measure-1-value-1">
            <a:extLst>
              <a:ext uri="{FF2B5EF4-FFF2-40B4-BE49-F238E27FC236}">
                <a16:creationId xmlns:a16="http://schemas.microsoft.com/office/drawing/2014/main" id="{D7FB09BC-3F78-4A91-8ABB-5A902A05D059}"/>
              </a:ext>
            </a:extLst>
          </p:cNvPr>
          <p:cNvSpPr>
            <a:spLocks noGrp="1"/>
          </p:cNvSpPr>
          <p:nvPr/>
        </p:nvSpPr>
        <p:spPr>
          <a:xfrm>
            <a:off x="889635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7" name="measure-1-value-2">
            <a:extLst>
              <a:ext uri="{FF2B5EF4-FFF2-40B4-BE49-F238E27FC236}">
                <a16:creationId xmlns:a16="http://schemas.microsoft.com/office/drawing/2014/main" id="{BCC25507-C634-4E27-95F9-FF2E1ACC8F9E}"/>
              </a:ext>
            </a:extLst>
          </p:cNvPr>
          <p:cNvSpPr>
            <a:spLocks noGrp="1"/>
          </p:cNvSpPr>
          <p:nvPr/>
        </p:nvSpPr>
        <p:spPr>
          <a:xfrm>
            <a:off x="975360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450</a:t>
            </a:r>
          </a:p>
        </p:txBody>
      </p:sp>
      <p:sp>
        <p:nvSpPr>
          <p:cNvPr id="28" name="measure-1-value-3">
            <a:extLst>
              <a:ext uri="{FF2B5EF4-FFF2-40B4-BE49-F238E27FC236}">
                <a16:creationId xmlns:a16="http://schemas.microsoft.com/office/drawing/2014/main" id="{FAE9C765-1D4D-4347-94BC-1256ACC41B06}"/>
              </a:ext>
            </a:extLst>
          </p:cNvPr>
          <p:cNvSpPr>
            <a:spLocks noGrp="1"/>
          </p:cNvSpPr>
          <p:nvPr/>
        </p:nvSpPr>
        <p:spPr>
          <a:xfrm>
            <a:off x="1061085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450</a:t>
            </a:r>
          </a:p>
        </p:txBody>
      </p:sp>
      <p:sp>
        <p:nvSpPr>
          <p:cNvPr id="29" name="measure-1-value-4">
            <a:extLst>
              <a:ext uri="{FF2B5EF4-FFF2-40B4-BE49-F238E27FC236}">
                <a16:creationId xmlns:a16="http://schemas.microsoft.com/office/drawing/2014/main" id="{A1B65045-2443-445F-80D0-738B03BA9D4A}"/>
              </a:ext>
            </a:extLst>
          </p:cNvPr>
          <p:cNvSpPr>
            <a:spLocks noGrp="1"/>
          </p:cNvSpPr>
          <p:nvPr/>
        </p:nvSpPr>
        <p:spPr>
          <a:xfrm>
            <a:off x="6705600" y="37338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900</a:t>
            </a:r>
          </a:p>
        </p:txBody>
      </p:sp>
      <p:sp>
        <p:nvSpPr>
          <p:cNvPr id="30" name="row-rule-2">
            <a:extLst>
              <a:ext uri="{FF2B5EF4-FFF2-40B4-BE49-F238E27FC236}">
                <a16:creationId xmlns:a16="http://schemas.microsoft.com/office/drawing/2014/main" id="{7641B75C-24B2-4917-9CA8-A7A8750647DC}"/>
              </a:ext>
            </a:extLst>
          </p:cNvPr>
          <p:cNvSpPr>
            <a:spLocks noGrp="1"/>
          </p:cNvSpPr>
          <p:nvPr/>
        </p:nvSpPr>
        <p:spPr>
          <a:xfrm>
            <a:off x="609600" y="57150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measure-2">
            <a:extLst>
              <a:ext uri="{FF2B5EF4-FFF2-40B4-BE49-F238E27FC236}">
                <a16:creationId xmlns:a16="http://schemas.microsoft.com/office/drawing/2014/main" id="{95AD2330-3334-471F-A80D-9B3F2C0634EC}"/>
              </a:ext>
            </a:extLst>
          </p:cNvPr>
          <p:cNvSpPr>
            <a:spLocks noGrp="1"/>
          </p:cNvSpPr>
          <p:nvPr/>
        </p:nvSpPr>
        <p:spPr>
          <a:xfrm>
            <a:off x="609600" y="48196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Εθνική Εγγύηση Φροντίδας για την Άνοια και τη νόσο Alzheimer</a:t>
            </a:r>
          </a:p>
        </p:txBody>
      </p:sp>
      <p:sp>
        <p:nvSpPr>
          <p:cNvPr id="32" name="measure-2-value-0">
            <a:extLst>
              <a:ext uri="{FF2B5EF4-FFF2-40B4-BE49-F238E27FC236}">
                <a16:creationId xmlns:a16="http://schemas.microsoft.com/office/drawing/2014/main" id="{829A24FE-E4A3-4AB3-BFB6-6A134AF7FFEE}"/>
              </a:ext>
            </a:extLst>
          </p:cNvPr>
          <p:cNvSpPr>
            <a:spLocks noGrp="1"/>
          </p:cNvSpPr>
          <p:nvPr/>
        </p:nvSpPr>
        <p:spPr>
          <a:xfrm>
            <a:off x="803910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3" name="measure-2-value-1">
            <a:extLst>
              <a:ext uri="{FF2B5EF4-FFF2-40B4-BE49-F238E27FC236}">
                <a16:creationId xmlns:a16="http://schemas.microsoft.com/office/drawing/2014/main" id="{0FD57DF4-4F89-448B-9025-672E19B4317C}"/>
              </a:ext>
            </a:extLst>
          </p:cNvPr>
          <p:cNvSpPr>
            <a:spLocks noGrp="1"/>
          </p:cNvSpPr>
          <p:nvPr/>
        </p:nvSpPr>
        <p:spPr>
          <a:xfrm>
            <a:off x="889635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4" name="measure-2-value-2">
            <a:extLst>
              <a:ext uri="{FF2B5EF4-FFF2-40B4-BE49-F238E27FC236}">
                <a16:creationId xmlns:a16="http://schemas.microsoft.com/office/drawing/2014/main" id="{ACFE1AAA-BFCA-466C-8EBB-28AB29169491}"/>
              </a:ext>
            </a:extLst>
          </p:cNvPr>
          <p:cNvSpPr>
            <a:spLocks noGrp="1"/>
          </p:cNvSpPr>
          <p:nvPr/>
        </p:nvSpPr>
        <p:spPr>
          <a:xfrm>
            <a:off x="975360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100</a:t>
            </a:r>
          </a:p>
        </p:txBody>
      </p:sp>
      <p:sp>
        <p:nvSpPr>
          <p:cNvPr id="35" name="measure-2-value-3">
            <a:extLst>
              <a:ext uri="{FF2B5EF4-FFF2-40B4-BE49-F238E27FC236}">
                <a16:creationId xmlns:a16="http://schemas.microsoft.com/office/drawing/2014/main" id="{A7E2E82D-CF4C-411A-AB07-7799DC525E14}"/>
              </a:ext>
            </a:extLst>
          </p:cNvPr>
          <p:cNvSpPr>
            <a:spLocks noGrp="1"/>
          </p:cNvSpPr>
          <p:nvPr/>
        </p:nvSpPr>
        <p:spPr>
          <a:xfrm>
            <a:off x="1061085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236</a:t>
            </a:r>
          </a:p>
        </p:txBody>
      </p:sp>
      <p:sp>
        <p:nvSpPr>
          <p:cNvPr id="36" name="measure-2-value-4">
            <a:extLst>
              <a:ext uri="{FF2B5EF4-FFF2-40B4-BE49-F238E27FC236}">
                <a16:creationId xmlns:a16="http://schemas.microsoft.com/office/drawing/2014/main" id="{FA761732-3128-4FC9-9384-A39557E6CFCF}"/>
              </a:ext>
            </a:extLst>
          </p:cNvPr>
          <p:cNvSpPr>
            <a:spLocks noGrp="1"/>
          </p:cNvSpPr>
          <p:nvPr/>
        </p:nvSpPr>
        <p:spPr>
          <a:xfrm>
            <a:off x="6705600" y="49720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336</a:t>
            </a:r>
          </a:p>
        </p:txBody>
      </p:sp>
      <p:sp>
        <p:nvSpPr>
          <p:cNvPr id="59" name="section-total-bg-3-0">
            <a:extLst>
              <a:ext uri="{FF2B5EF4-FFF2-40B4-BE49-F238E27FC236}">
                <a16:creationId xmlns:a16="http://schemas.microsoft.com/office/drawing/2014/main" id="{57FDBB61-5A1F-4151-B42A-39BE2E0BDAEF}"/>
              </a:ext>
            </a:extLst>
          </p:cNvPr>
          <p:cNvSpPr>
            <a:spLocks noGrp="1"/>
          </p:cNvSpPr>
          <p:nvPr/>
        </p:nvSpPr>
        <p:spPr>
          <a:xfrm>
            <a:off x="6096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0" name="section-total-bg-3-1">
            <a:extLst>
              <a:ext uri="{FF2B5EF4-FFF2-40B4-BE49-F238E27FC236}">
                <a16:creationId xmlns:a16="http://schemas.microsoft.com/office/drawing/2014/main" id="{2DCA7670-8329-425D-A319-FC4B511330E0}"/>
              </a:ext>
            </a:extLst>
          </p:cNvPr>
          <p:cNvSpPr>
            <a:spLocks noGrp="1"/>
          </p:cNvSpPr>
          <p:nvPr/>
        </p:nvSpPr>
        <p:spPr>
          <a:xfrm>
            <a:off x="33528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1" name="section-total-bg-3-2">
            <a:extLst>
              <a:ext uri="{FF2B5EF4-FFF2-40B4-BE49-F238E27FC236}">
                <a16:creationId xmlns:a16="http://schemas.microsoft.com/office/drawing/2014/main" id="{925227B2-669E-48DD-8986-B1E48AD29A21}"/>
              </a:ext>
            </a:extLst>
          </p:cNvPr>
          <p:cNvSpPr>
            <a:spLocks noGrp="1"/>
          </p:cNvSpPr>
          <p:nvPr/>
        </p:nvSpPr>
        <p:spPr>
          <a:xfrm>
            <a:off x="60960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2" name="section-total-bg-3-3">
            <a:extLst>
              <a:ext uri="{FF2B5EF4-FFF2-40B4-BE49-F238E27FC236}">
                <a16:creationId xmlns:a16="http://schemas.microsoft.com/office/drawing/2014/main" id="{213F1F7F-1477-4CF3-9938-6D00DA4AE01F}"/>
              </a:ext>
            </a:extLst>
          </p:cNvPr>
          <p:cNvSpPr>
            <a:spLocks noGrp="1"/>
          </p:cNvSpPr>
          <p:nvPr/>
        </p:nvSpPr>
        <p:spPr>
          <a:xfrm>
            <a:off x="88392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3" name="section-total-label-3">
            <a:extLst>
              <a:ext uri="{FF2B5EF4-FFF2-40B4-BE49-F238E27FC236}">
                <a16:creationId xmlns:a16="http://schemas.microsoft.com/office/drawing/2014/main" id="{0F256265-BC3A-4F84-8126-770EF23C209B}"/>
              </a:ext>
            </a:extLst>
          </p:cNvPr>
          <p:cNvSpPr>
            <a:spLocks noGrp="1"/>
          </p:cNvSpPr>
          <p:nvPr/>
        </p:nvSpPr>
        <p:spPr>
          <a:xfrm>
            <a:off x="609600" y="5791200"/>
            <a:ext cx="588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12243E"/>
                </a:solidFill>
              </a:defRPr>
            </a:pPr>
            <a:r>
              <a:rPr sz="1200" b="1">
                <a:solidFill>
                  <a:srgbClr val="12243E"/>
                </a:solidFill>
              </a:rPr>
              <a:t>Σύνολο ενότητας</a:t>
            </a:r>
          </a:p>
        </p:txBody>
      </p:sp>
      <p:sp>
        <p:nvSpPr>
          <p:cNvPr id="64" name="section-total-value-3-0">
            <a:extLst>
              <a:ext uri="{FF2B5EF4-FFF2-40B4-BE49-F238E27FC236}">
                <a16:creationId xmlns:a16="http://schemas.microsoft.com/office/drawing/2014/main" id="{228AF3FD-4683-4E48-83F7-ED2A1CFB5C67}"/>
              </a:ext>
            </a:extLst>
          </p:cNvPr>
          <p:cNvSpPr>
            <a:spLocks noGrp="1"/>
          </p:cNvSpPr>
          <p:nvPr/>
        </p:nvSpPr>
        <p:spPr>
          <a:xfrm>
            <a:off x="80391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225</a:t>
            </a:r>
          </a:p>
        </p:txBody>
      </p:sp>
      <p:sp>
        <p:nvSpPr>
          <p:cNvPr id="65" name="section-total-value-3-1">
            <a:extLst>
              <a:ext uri="{FF2B5EF4-FFF2-40B4-BE49-F238E27FC236}">
                <a16:creationId xmlns:a16="http://schemas.microsoft.com/office/drawing/2014/main" id="{F6F76481-27C8-4996-A404-92BF41DBAC91}"/>
              </a:ext>
            </a:extLst>
          </p:cNvPr>
          <p:cNvSpPr>
            <a:spLocks noGrp="1"/>
          </p:cNvSpPr>
          <p:nvPr/>
        </p:nvSpPr>
        <p:spPr>
          <a:xfrm>
            <a:off x="88963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225</a:t>
            </a:r>
          </a:p>
        </p:txBody>
      </p:sp>
      <p:sp>
        <p:nvSpPr>
          <p:cNvPr id="66" name="section-total-value-3-2">
            <a:extLst>
              <a:ext uri="{FF2B5EF4-FFF2-40B4-BE49-F238E27FC236}">
                <a16:creationId xmlns:a16="http://schemas.microsoft.com/office/drawing/2014/main" id="{F69249F5-E2D1-4195-AF49-517C0624CA90}"/>
              </a:ext>
            </a:extLst>
          </p:cNvPr>
          <p:cNvSpPr>
            <a:spLocks noGrp="1"/>
          </p:cNvSpPr>
          <p:nvPr/>
        </p:nvSpPr>
        <p:spPr>
          <a:xfrm>
            <a:off x="97536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775</a:t>
            </a:r>
          </a:p>
        </p:txBody>
      </p:sp>
      <p:sp>
        <p:nvSpPr>
          <p:cNvPr id="67" name="section-total-value-3-3">
            <a:extLst>
              <a:ext uri="{FF2B5EF4-FFF2-40B4-BE49-F238E27FC236}">
                <a16:creationId xmlns:a16="http://schemas.microsoft.com/office/drawing/2014/main" id="{FB9F15D5-C48A-443A-A619-C127C10ADF05}"/>
              </a:ext>
            </a:extLst>
          </p:cNvPr>
          <p:cNvSpPr>
            <a:spLocks noGrp="1"/>
          </p:cNvSpPr>
          <p:nvPr/>
        </p:nvSpPr>
        <p:spPr>
          <a:xfrm>
            <a:off x="106108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911</a:t>
            </a:r>
          </a:p>
        </p:txBody>
      </p:sp>
      <p:sp>
        <p:nvSpPr>
          <p:cNvPr id="68" name="section-total-value-3-4">
            <a:extLst>
              <a:ext uri="{FF2B5EF4-FFF2-40B4-BE49-F238E27FC236}">
                <a16:creationId xmlns:a16="http://schemas.microsoft.com/office/drawing/2014/main" id="{BC4670B4-0E7C-44F1-948C-EA76C98672AA}"/>
              </a:ext>
            </a:extLst>
          </p:cNvPr>
          <p:cNvSpPr>
            <a:spLocks noGrp="1"/>
          </p:cNvSpPr>
          <p:nvPr/>
        </p:nvSpPr>
        <p:spPr>
          <a:xfrm>
            <a:off x="6705600" y="57912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12243E"/>
                </a:solidFill>
              </a:defRPr>
            </a:pPr>
            <a:r>
              <a:rPr sz="1350" b="1">
                <a:solidFill>
                  <a:srgbClr val="12243E"/>
                </a:solidFill>
              </a:rPr>
              <a:t>2.136</a:t>
            </a:r>
          </a:p>
        </p:txBody>
      </p:sp>
      <p:sp>
        <p:nvSpPr>
          <p:cNvPr id="69" name="section-total-bottom-rule-3">
            <a:extLst>
              <a:ext uri="{FF2B5EF4-FFF2-40B4-BE49-F238E27FC236}">
                <a16:creationId xmlns:a16="http://schemas.microsoft.com/office/drawing/2014/main" id="{1DECC4B4-C34C-4557-AE30-6569F5628310}"/>
              </a:ext>
            </a:extLst>
          </p:cNvPr>
          <p:cNvSpPr>
            <a:spLocks noGrp="1"/>
          </p:cNvSpPr>
          <p:nvPr/>
        </p:nvSpPr>
        <p:spPr>
          <a:xfrm>
            <a:off x="609600" y="61436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14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yebrow-3">
            <a:extLst>
              <a:ext uri="{FF2B5EF4-FFF2-40B4-BE49-F238E27FC236}">
                <a16:creationId xmlns:a16="http://schemas.microsoft.com/office/drawing/2014/main" id="{257B0750-75AC-4E44-8DC4-2A36BF95B989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3">
            <a:extLst>
              <a:ext uri="{FF2B5EF4-FFF2-40B4-BE49-F238E27FC236}">
                <a16:creationId xmlns:a16="http://schemas.microsoft.com/office/drawing/2014/main" id="{2E52BA24-1289-4C9E-84A2-784E91C0E4C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Δημόσια Παιδεία</a:t>
            </a:r>
          </a:p>
        </p:txBody>
      </p:sp>
      <p:sp>
        <p:nvSpPr>
          <p:cNvPr id="3" name="title-rule-3">
            <a:extLst>
              <a:ext uri="{FF2B5EF4-FFF2-40B4-BE49-F238E27FC236}">
                <a16:creationId xmlns:a16="http://schemas.microsoft.com/office/drawing/2014/main" id="{093161E9-570C-4FE2-B1B8-B8BA155F0D3C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3">
            <a:extLst>
              <a:ext uri="{FF2B5EF4-FFF2-40B4-BE49-F238E27FC236}">
                <a16:creationId xmlns:a16="http://schemas.microsoft.com/office/drawing/2014/main" id="{06D8BEC9-1555-46FC-80E8-EE6AD94A3F56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3">
            <a:extLst>
              <a:ext uri="{FF2B5EF4-FFF2-40B4-BE49-F238E27FC236}">
                <a16:creationId xmlns:a16="http://schemas.microsoft.com/office/drawing/2014/main" id="{28C6DDEF-C25D-4305-8157-6F13182A6E73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3">
            <a:extLst>
              <a:ext uri="{FF2B5EF4-FFF2-40B4-BE49-F238E27FC236}">
                <a16:creationId xmlns:a16="http://schemas.microsoft.com/office/drawing/2014/main" id="{0BE18E36-59AA-446E-91B3-599990716388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05</a:t>
            </a:r>
          </a:p>
        </p:txBody>
      </p:sp>
      <p:sp>
        <p:nvSpPr>
          <p:cNvPr id="7" name="slide-3-unit">
            <a:extLst>
              <a:ext uri="{FF2B5EF4-FFF2-40B4-BE49-F238E27FC236}">
                <a16:creationId xmlns:a16="http://schemas.microsoft.com/office/drawing/2014/main" id="{37019D44-80B2-45E8-829D-6A141B38A4A1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10972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Ποσά ανά έτος, σε εκατ. ευρώ · Ενδεικτική χρονική κατανομή βάσει των ετήσιων δημοσιονομικών περιθωρίων.</a:t>
            </a:r>
          </a:p>
        </p:txBody>
      </p:sp>
      <p:sp>
        <p:nvSpPr>
          <p:cNvPr id="8" name="table-header-rule">
            <a:extLst>
              <a:ext uri="{FF2B5EF4-FFF2-40B4-BE49-F238E27FC236}">
                <a16:creationId xmlns:a16="http://schemas.microsoft.com/office/drawing/2014/main" id="{2B6060AA-F4E0-40DF-B6F6-DADDC578514B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972800" cy="38100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able-header-0">
            <a:extLst>
              <a:ext uri="{FF2B5EF4-FFF2-40B4-BE49-F238E27FC236}">
                <a16:creationId xmlns:a16="http://schemas.microsoft.com/office/drawing/2014/main" id="{1468B1FA-64D6-429E-8920-C291349B71AD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5943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Μέτρο</a:t>
            </a:r>
          </a:p>
        </p:txBody>
      </p:sp>
      <p:sp>
        <p:nvSpPr>
          <p:cNvPr id="10" name="table-header-1">
            <a:extLst>
              <a:ext uri="{FF2B5EF4-FFF2-40B4-BE49-F238E27FC236}">
                <a16:creationId xmlns:a16="http://schemas.microsoft.com/office/drawing/2014/main" id="{72E76701-9003-404C-A2CE-35AE321A6E48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2027</a:t>
            </a:r>
          </a:p>
        </p:txBody>
      </p:sp>
      <p:sp>
        <p:nvSpPr>
          <p:cNvPr id="11" name="table-header-2">
            <a:extLst>
              <a:ext uri="{FF2B5EF4-FFF2-40B4-BE49-F238E27FC236}">
                <a16:creationId xmlns:a16="http://schemas.microsoft.com/office/drawing/2014/main" id="{228742B9-30B4-4B95-BC63-9E8A37B7C921}"/>
              </a:ext>
            </a:extLst>
          </p:cNvPr>
          <p:cNvSpPr>
            <a:spLocks noGrp="1"/>
          </p:cNvSpPr>
          <p:nvPr/>
        </p:nvSpPr>
        <p:spPr>
          <a:xfrm>
            <a:off x="88963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2028</a:t>
            </a:r>
          </a:p>
        </p:txBody>
      </p:sp>
      <p:sp>
        <p:nvSpPr>
          <p:cNvPr id="12" name="table-header-3">
            <a:extLst>
              <a:ext uri="{FF2B5EF4-FFF2-40B4-BE49-F238E27FC236}">
                <a16:creationId xmlns:a16="http://schemas.microsoft.com/office/drawing/2014/main" id="{017484E9-2322-4322-AC03-8C743B1B01F6}"/>
              </a:ext>
            </a:extLst>
          </p:cNvPr>
          <p:cNvSpPr>
            <a:spLocks noGrp="1"/>
          </p:cNvSpPr>
          <p:nvPr/>
        </p:nvSpPr>
        <p:spPr>
          <a:xfrm>
            <a:off x="97536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2029</a:t>
            </a:r>
          </a:p>
        </p:txBody>
      </p:sp>
      <p:sp>
        <p:nvSpPr>
          <p:cNvPr id="13" name="table-header-4">
            <a:extLst>
              <a:ext uri="{FF2B5EF4-FFF2-40B4-BE49-F238E27FC236}">
                <a16:creationId xmlns:a16="http://schemas.microsoft.com/office/drawing/2014/main" id="{C149582D-AD1A-4212-AD16-07C131D3331A}"/>
              </a:ext>
            </a:extLst>
          </p:cNvPr>
          <p:cNvSpPr>
            <a:spLocks noGrp="1"/>
          </p:cNvSpPr>
          <p:nvPr/>
        </p:nvSpPr>
        <p:spPr>
          <a:xfrm>
            <a:off x="106108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2030</a:t>
            </a:r>
          </a:p>
        </p:txBody>
      </p:sp>
      <p:sp>
        <p:nvSpPr>
          <p:cNvPr id="14" name="table-header-5">
            <a:extLst>
              <a:ext uri="{FF2B5EF4-FFF2-40B4-BE49-F238E27FC236}">
                <a16:creationId xmlns:a16="http://schemas.microsoft.com/office/drawing/2014/main" id="{478AFBC7-C1DC-4382-BF27-92B8CA283A85}"/>
              </a:ext>
            </a:extLst>
          </p:cNvPr>
          <p:cNvSpPr>
            <a:spLocks noGrp="1"/>
          </p:cNvSpPr>
          <p:nvPr/>
        </p:nvSpPr>
        <p:spPr>
          <a:xfrm>
            <a:off x="6705600" y="1657350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Πλήρες ετήσιο</a:t>
            </a:r>
          </a:p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κόστος</a:t>
            </a:r>
          </a:p>
        </p:txBody>
      </p:sp>
      <p:sp>
        <p:nvSpPr>
          <p:cNvPr id="15" name="table-total-separator">
            <a:extLst>
              <a:ext uri="{FF2B5EF4-FFF2-40B4-BE49-F238E27FC236}">
                <a16:creationId xmlns:a16="http://schemas.microsoft.com/office/drawing/2014/main" id="{6A623E8A-FEBD-48B2-8AE1-A11596575541}"/>
              </a:ext>
            </a:extLst>
          </p:cNvPr>
          <p:cNvSpPr>
            <a:spLocks noGrp="1"/>
          </p:cNvSpPr>
          <p:nvPr/>
        </p:nvSpPr>
        <p:spPr>
          <a:xfrm>
            <a:off x="7981950" y="1676400"/>
            <a:ext cx="9525" cy="4476750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ow-rule-0">
            <a:extLst>
              <a:ext uri="{FF2B5EF4-FFF2-40B4-BE49-F238E27FC236}">
                <a16:creationId xmlns:a16="http://schemas.microsoft.com/office/drawing/2014/main" id="{D000A298-6EF4-40B4-A31D-DC6CBFEB2C70}"/>
              </a:ext>
            </a:extLst>
          </p:cNvPr>
          <p:cNvSpPr>
            <a:spLocks noGrp="1"/>
          </p:cNvSpPr>
          <p:nvPr/>
        </p:nvSpPr>
        <p:spPr>
          <a:xfrm>
            <a:off x="609600" y="32385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measure-0">
            <a:extLst>
              <a:ext uri="{FF2B5EF4-FFF2-40B4-BE49-F238E27FC236}">
                <a16:creationId xmlns:a16="http://schemas.microsoft.com/office/drawing/2014/main" id="{66C39232-976D-4632-9719-31389E5FE1F5}"/>
              </a:ext>
            </a:extLst>
          </p:cNvPr>
          <p:cNvSpPr>
            <a:spLocks noGrp="1"/>
          </p:cNvSpPr>
          <p:nvPr/>
        </p:nvSpPr>
        <p:spPr>
          <a:xfrm>
            <a:off x="609600" y="23431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Μισθολογική μεταρρύθμιση για 200.000 εκπαιδευτικούς και μέλη ΔΕΠ</a:t>
            </a:r>
          </a:p>
        </p:txBody>
      </p:sp>
      <p:sp>
        <p:nvSpPr>
          <p:cNvPr id="18" name="measure-0-value-0">
            <a:extLst>
              <a:ext uri="{FF2B5EF4-FFF2-40B4-BE49-F238E27FC236}">
                <a16:creationId xmlns:a16="http://schemas.microsoft.com/office/drawing/2014/main" id="{43FC56FA-899A-4EF9-919D-19FD0DB4F6EA}"/>
              </a:ext>
            </a:extLst>
          </p:cNvPr>
          <p:cNvSpPr>
            <a:spLocks noGrp="1"/>
          </p:cNvSpPr>
          <p:nvPr/>
        </p:nvSpPr>
        <p:spPr>
          <a:xfrm>
            <a:off x="803910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210</a:t>
            </a:r>
          </a:p>
        </p:txBody>
      </p:sp>
      <p:sp>
        <p:nvSpPr>
          <p:cNvPr id="19" name="measure-0-value-1">
            <a:extLst>
              <a:ext uri="{FF2B5EF4-FFF2-40B4-BE49-F238E27FC236}">
                <a16:creationId xmlns:a16="http://schemas.microsoft.com/office/drawing/2014/main" id="{5DE7C305-1048-4BB5-90A4-38266AD33217}"/>
              </a:ext>
            </a:extLst>
          </p:cNvPr>
          <p:cNvSpPr>
            <a:spLocks noGrp="1"/>
          </p:cNvSpPr>
          <p:nvPr/>
        </p:nvSpPr>
        <p:spPr>
          <a:xfrm>
            <a:off x="889635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210</a:t>
            </a:r>
          </a:p>
        </p:txBody>
      </p:sp>
      <p:sp>
        <p:nvSpPr>
          <p:cNvPr id="20" name="measure-0-value-2">
            <a:extLst>
              <a:ext uri="{FF2B5EF4-FFF2-40B4-BE49-F238E27FC236}">
                <a16:creationId xmlns:a16="http://schemas.microsoft.com/office/drawing/2014/main" id="{1A9B5CFF-EADA-4125-9790-654831E4EEF1}"/>
              </a:ext>
            </a:extLst>
          </p:cNvPr>
          <p:cNvSpPr>
            <a:spLocks noGrp="1"/>
          </p:cNvSpPr>
          <p:nvPr/>
        </p:nvSpPr>
        <p:spPr>
          <a:xfrm>
            <a:off x="975360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210</a:t>
            </a:r>
          </a:p>
        </p:txBody>
      </p:sp>
      <p:sp>
        <p:nvSpPr>
          <p:cNvPr id="21" name="measure-0-value-3">
            <a:extLst>
              <a:ext uri="{FF2B5EF4-FFF2-40B4-BE49-F238E27FC236}">
                <a16:creationId xmlns:a16="http://schemas.microsoft.com/office/drawing/2014/main" id="{90F2292F-7490-4BBA-AC03-6123E630F416}"/>
              </a:ext>
            </a:extLst>
          </p:cNvPr>
          <p:cNvSpPr>
            <a:spLocks noGrp="1"/>
          </p:cNvSpPr>
          <p:nvPr/>
        </p:nvSpPr>
        <p:spPr>
          <a:xfrm>
            <a:off x="1061085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210</a:t>
            </a:r>
          </a:p>
        </p:txBody>
      </p:sp>
      <p:sp>
        <p:nvSpPr>
          <p:cNvPr id="22" name="measure-0-value-4">
            <a:extLst>
              <a:ext uri="{FF2B5EF4-FFF2-40B4-BE49-F238E27FC236}">
                <a16:creationId xmlns:a16="http://schemas.microsoft.com/office/drawing/2014/main" id="{D7CCCAE5-8250-4778-A821-5875020DB6E1}"/>
              </a:ext>
            </a:extLst>
          </p:cNvPr>
          <p:cNvSpPr>
            <a:spLocks noGrp="1"/>
          </p:cNvSpPr>
          <p:nvPr/>
        </p:nvSpPr>
        <p:spPr>
          <a:xfrm>
            <a:off x="6705600" y="24955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840</a:t>
            </a:r>
          </a:p>
        </p:txBody>
      </p:sp>
      <p:sp>
        <p:nvSpPr>
          <p:cNvPr id="23" name="row-rule-1">
            <a:extLst>
              <a:ext uri="{FF2B5EF4-FFF2-40B4-BE49-F238E27FC236}">
                <a16:creationId xmlns:a16="http://schemas.microsoft.com/office/drawing/2014/main" id="{BA5D77A8-7DB0-4457-B972-35CBD6B84F72}"/>
              </a:ext>
            </a:extLst>
          </p:cNvPr>
          <p:cNvSpPr>
            <a:spLocks noGrp="1"/>
          </p:cNvSpPr>
          <p:nvPr/>
        </p:nvSpPr>
        <p:spPr>
          <a:xfrm>
            <a:off x="609600" y="4476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measure-1">
            <a:extLst>
              <a:ext uri="{FF2B5EF4-FFF2-40B4-BE49-F238E27FC236}">
                <a16:creationId xmlns:a16="http://schemas.microsoft.com/office/drawing/2014/main" id="{0CBA4522-8394-4C12-9CE2-6A13C32BBFB7}"/>
              </a:ext>
            </a:extLst>
          </p:cNvPr>
          <p:cNvSpPr>
            <a:spLocks noGrp="1"/>
          </p:cNvSpPr>
          <p:nvPr/>
        </p:nvSpPr>
        <p:spPr>
          <a:xfrm>
            <a:off x="609600" y="35814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Προσλήψεις 30.000 μόνιμων εκπαιδευτικών στα δημόσια σχολεία</a:t>
            </a:r>
          </a:p>
        </p:txBody>
      </p:sp>
      <p:sp>
        <p:nvSpPr>
          <p:cNvPr id="25" name="measure-1-value-0">
            <a:extLst>
              <a:ext uri="{FF2B5EF4-FFF2-40B4-BE49-F238E27FC236}">
                <a16:creationId xmlns:a16="http://schemas.microsoft.com/office/drawing/2014/main" id="{0F172FB6-EF4D-44CD-93D6-37548519CE41}"/>
              </a:ext>
            </a:extLst>
          </p:cNvPr>
          <p:cNvSpPr>
            <a:spLocks noGrp="1"/>
          </p:cNvSpPr>
          <p:nvPr/>
        </p:nvSpPr>
        <p:spPr>
          <a:xfrm>
            <a:off x="803910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6" name="measure-1-value-1">
            <a:extLst>
              <a:ext uri="{FF2B5EF4-FFF2-40B4-BE49-F238E27FC236}">
                <a16:creationId xmlns:a16="http://schemas.microsoft.com/office/drawing/2014/main" id="{D7FB09BC-3F78-4A91-8ABB-5A902A05D059}"/>
              </a:ext>
            </a:extLst>
          </p:cNvPr>
          <p:cNvSpPr>
            <a:spLocks noGrp="1"/>
          </p:cNvSpPr>
          <p:nvPr/>
        </p:nvSpPr>
        <p:spPr>
          <a:xfrm>
            <a:off x="889635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7" name="measure-1-value-2">
            <a:extLst>
              <a:ext uri="{FF2B5EF4-FFF2-40B4-BE49-F238E27FC236}">
                <a16:creationId xmlns:a16="http://schemas.microsoft.com/office/drawing/2014/main" id="{BCC25507-C634-4E27-95F9-FF2E1ACC8F9E}"/>
              </a:ext>
            </a:extLst>
          </p:cNvPr>
          <p:cNvSpPr>
            <a:spLocks noGrp="1"/>
          </p:cNvSpPr>
          <p:nvPr/>
        </p:nvSpPr>
        <p:spPr>
          <a:xfrm>
            <a:off x="975360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75</a:t>
            </a:r>
          </a:p>
        </p:txBody>
      </p:sp>
      <p:sp>
        <p:nvSpPr>
          <p:cNvPr id="28" name="measure-1-value-3">
            <a:extLst>
              <a:ext uri="{FF2B5EF4-FFF2-40B4-BE49-F238E27FC236}">
                <a16:creationId xmlns:a16="http://schemas.microsoft.com/office/drawing/2014/main" id="{FAE9C765-1D4D-4347-94BC-1256ACC41B06}"/>
              </a:ext>
            </a:extLst>
          </p:cNvPr>
          <p:cNvSpPr>
            <a:spLocks noGrp="1"/>
          </p:cNvSpPr>
          <p:nvPr/>
        </p:nvSpPr>
        <p:spPr>
          <a:xfrm>
            <a:off x="1061085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75</a:t>
            </a:r>
          </a:p>
        </p:txBody>
      </p:sp>
      <p:sp>
        <p:nvSpPr>
          <p:cNvPr id="29" name="measure-1-value-4">
            <a:extLst>
              <a:ext uri="{FF2B5EF4-FFF2-40B4-BE49-F238E27FC236}">
                <a16:creationId xmlns:a16="http://schemas.microsoft.com/office/drawing/2014/main" id="{A1B65045-2443-445F-80D0-738B03BA9D4A}"/>
              </a:ext>
            </a:extLst>
          </p:cNvPr>
          <p:cNvSpPr>
            <a:spLocks noGrp="1"/>
          </p:cNvSpPr>
          <p:nvPr/>
        </p:nvSpPr>
        <p:spPr>
          <a:xfrm>
            <a:off x="6705600" y="37338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150</a:t>
            </a:r>
          </a:p>
        </p:txBody>
      </p:sp>
      <p:sp>
        <p:nvSpPr>
          <p:cNvPr id="30" name="row-rule-2">
            <a:extLst>
              <a:ext uri="{FF2B5EF4-FFF2-40B4-BE49-F238E27FC236}">
                <a16:creationId xmlns:a16="http://schemas.microsoft.com/office/drawing/2014/main" id="{7641B75C-24B2-4917-9CA8-A7A8750647DC}"/>
              </a:ext>
            </a:extLst>
          </p:cNvPr>
          <p:cNvSpPr>
            <a:spLocks noGrp="1"/>
          </p:cNvSpPr>
          <p:nvPr/>
        </p:nvSpPr>
        <p:spPr>
          <a:xfrm>
            <a:off x="609600" y="57150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measure-2">
            <a:extLst>
              <a:ext uri="{FF2B5EF4-FFF2-40B4-BE49-F238E27FC236}">
                <a16:creationId xmlns:a16="http://schemas.microsoft.com/office/drawing/2014/main" id="{95AD2330-3334-471F-A80D-9B3F2C0634EC}"/>
              </a:ext>
            </a:extLst>
          </p:cNvPr>
          <p:cNvSpPr>
            <a:spLocks noGrp="1"/>
          </p:cNvSpPr>
          <p:nvPr/>
        </p:nvSpPr>
        <p:spPr>
          <a:xfrm>
            <a:off x="609600" y="48196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Στήριξη για 80.000 φοιτητές περιφερειακών πανεπιστημίων που σπουδάζουν μακριά από το σπίτι τους</a:t>
            </a:r>
          </a:p>
        </p:txBody>
      </p:sp>
      <p:sp>
        <p:nvSpPr>
          <p:cNvPr id="32" name="measure-2-value-0">
            <a:extLst>
              <a:ext uri="{FF2B5EF4-FFF2-40B4-BE49-F238E27FC236}">
                <a16:creationId xmlns:a16="http://schemas.microsoft.com/office/drawing/2014/main" id="{829A24FE-E4A3-4AB3-BFB6-6A134AF7FFEE}"/>
              </a:ext>
            </a:extLst>
          </p:cNvPr>
          <p:cNvSpPr>
            <a:spLocks noGrp="1"/>
          </p:cNvSpPr>
          <p:nvPr/>
        </p:nvSpPr>
        <p:spPr>
          <a:xfrm>
            <a:off x="803910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100</a:t>
            </a:r>
          </a:p>
        </p:txBody>
      </p:sp>
      <p:sp>
        <p:nvSpPr>
          <p:cNvPr id="33" name="measure-2-value-1">
            <a:extLst>
              <a:ext uri="{FF2B5EF4-FFF2-40B4-BE49-F238E27FC236}">
                <a16:creationId xmlns:a16="http://schemas.microsoft.com/office/drawing/2014/main" id="{0FD57DF4-4F89-448B-9025-672E19B4317C}"/>
              </a:ext>
            </a:extLst>
          </p:cNvPr>
          <p:cNvSpPr>
            <a:spLocks noGrp="1"/>
          </p:cNvSpPr>
          <p:nvPr/>
        </p:nvSpPr>
        <p:spPr>
          <a:xfrm>
            <a:off x="889635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100</a:t>
            </a:r>
          </a:p>
        </p:txBody>
      </p:sp>
      <p:sp>
        <p:nvSpPr>
          <p:cNvPr id="34" name="measure-2-value-2">
            <a:extLst>
              <a:ext uri="{FF2B5EF4-FFF2-40B4-BE49-F238E27FC236}">
                <a16:creationId xmlns:a16="http://schemas.microsoft.com/office/drawing/2014/main" id="{ACFE1AAA-BFCA-466C-8EBB-28AB29169491}"/>
              </a:ext>
            </a:extLst>
          </p:cNvPr>
          <p:cNvSpPr>
            <a:spLocks noGrp="1"/>
          </p:cNvSpPr>
          <p:nvPr/>
        </p:nvSpPr>
        <p:spPr>
          <a:xfrm>
            <a:off x="975360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100</a:t>
            </a:r>
          </a:p>
        </p:txBody>
      </p:sp>
      <p:sp>
        <p:nvSpPr>
          <p:cNvPr id="35" name="measure-2-value-3">
            <a:extLst>
              <a:ext uri="{FF2B5EF4-FFF2-40B4-BE49-F238E27FC236}">
                <a16:creationId xmlns:a16="http://schemas.microsoft.com/office/drawing/2014/main" id="{A7E2E82D-CF4C-411A-AB07-7799DC525E14}"/>
              </a:ext>
            </a:extLst>
          </p:cNvPr>
          <p:cNvSpPr>
            <a:spLocks noGrp="1"/>
          </p:cNvSpPr>
          <p:nvPr/>
        </p:nvSpPr>
        <p:spPr>
          <a:xfrm>
            <a:off x="1061085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100</a:t>
            </a:r>
          </a:p>
        </p:txBody>
      </p:sp>
      <p:sp>
        <p:nvSpPr>
          <p:cNvPr id="36" name="measure-2-value-4">
            <a:extLst>
              <a:ext uri="{FF2B5EF4-FFF2-40B4-BE49-F238E27FC236}">
                <a16:creationId xmlns:a16="http://schemas.microsoft.com/office/drawing/2014/main" id="{FA761732-3128-4FC9-9384-A39557E6CFCF}"/>
              </a:ext>
            </a:extLst>
          </p:cNvPr>
          <p:cNvSpPr>
            <a:spLocks noGrp="1"/>
          </p:cNvSpPr>
          <p:nvPr/>
        </p:nvSpPr>
        <p:spPr>
          <a:xfrm>
            <a:off x="6705600" y="49720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400</a:t>
            </a:r>
          </a:p>
        </p:txBody>
      </p:sp>
      <p:sp>
        <p:nvSpPr>
          <p:cNvPr id="59" name="section-total-bg-3-0">
            <a:extLst>
              <a:ext uri="{FF2B5EF4-FFF2-40B4-BE49-F238E27FC236}">
                <a16:creationId xmlns:a16="http://schemas.microsoft.com/office/drawing/2014/main" id="{57FDBB61-5A1F-4151-B42A-39BE2E0BDAEF}"/>
              </a:ext>
            </a:extLst>
          </p:cNvPr>
          <p:cNvSpPr>
            <a:spLocks noGrp="1"/>
          </p:cNvSpPr>
          <p:nvPr/>
        </p:nvSpPr>
        <p:spPr>
          <a:xfrm>
            <a:off x="6096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0" name="section-total-bg-3-1">
            <a:extLst>
              <a:ext uri="{FF2B5EF4-FFF2-40B4-BE49-F238E27FC236}">
                <a16:creationId xmlns:a16="http://schemas.microsoft.com/office/drawing/2014/main" id="{2DCA7670-8329-425D-A319-FC4B511330E0}"/>
              </a:ext>
            </a:extLst>
          </p:cNvPr>
          <p:cNvSpPr>
            <a:spLocks noGrp="1"/>
          </p:cNvSpPr>
          <p:nvPr/>
        </p:nvSpPr>
        <p:spPr>
          <a:xfrm>
            <a:off x="33528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1" name="section-total-bg-3-2">
            <a:extLst>
              <a:ext uri="{FF2B5EF4-FFF2-40B4-BE49-F238E27FC236}">
                <a16:creationId xmlns:a16="http://schemas.microsoft.com/office/drawing/2014/main" id="{925227B2-669E-48DD-8986-B1E48AD29A21}"/>
              </a:ext>
            </a:extLst>
          </p:cNvPr>
          <p:cNvSpPr>
            <a:spLocks noGrp="1"/>
          </p:cNvSpPr>
          <p:nvPr/>
        </p:nvSpPr>
        <p:spPr>
          <a:xfrm>
            <a:off x="60960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2" name="section-total-bg-3-3">
            <a:extLst>
              <a:ext uri="{FF2B5EF4-FFF2-40B4-BE49-F238E27FC236}">
                <a16:creationId xmlns:a16="http://schemas.microsoft.com/office/drawing/2014/main" id="{213F1F7F-1477-4CF3-9938-6D00DA4AE01F}"/>
              </a:ext>
            </a:extLst>
          </p:cNvPr>
          <p:cNvSpPr>
            <a:spLocks noGrp="1"/>
          </p:cNvSpPr>
          <p:nvPr/>
        </p:nvSpPr>
        <p:spPr>
          <a:xfrm>
            <a:off x="88392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3" name="section-total-label-3">
            <a:extLst>
              <a:ext uri="{FF2B5EF4-FFF2-40B4-BE49-F238E27FC236}">
                <a16:creationId xmlns:a16="http://schemas.microsoft.com/office/drawing/2014/main" id="{0F256265-BC3A-4F84-8126-770EF23C209B}"/>
              </a:ext>
            </a:extLst>
          </p:cNvPr>
          <p:cNvSpPr>
            <a:spLocks noGrp="1"/>
          </p:cNvSpPr>
          <p:nvPr/>
        </p:nvSpPr>
        <p:spPr>
          <a:xfrm>
            <a:off x="609600" y="5791200"/>
            <a:ext cx="588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12243E"/>
                </a:solidFill>
              </a:defRPr>
            </a:pPr>
            <a:r>
              <a:rPr sz="1200" b="1">
                <a:solidFill>
                  <a:srgbClr val="12243E"/>
                </a:solidFill>
              </a:rPr>
              <a:t>Σύνολο ενότητας</a:t>
            </a:r>
          </a:p>
        </p:txBody>
      </p:sp>
      <p:sp>
        <p:nvSpPr>
          <p:cNvPr id="64" name="section-total-value-3-0">
            <a:extLst>
              <a:ext uri="{FF2B5EF4-FFF2-40B4-BE49-F238E27FC236}">
                <a16:creationId xmlns:a16="http://schemas.microsoft.com/office/drawing/2014/main" id="{228AF3FD-4683-4E48-83F7-ED2A1CFB5C67}"/>
              </a:ext>
            </a:extLst>
          </p:cNvPr>
          <p:cNvSpPr>
            <a:spLocks noGrp="1"/>
          </p:cNvSpPr>
          <p:nvPr/>
        </p:nvSpPr>
        <p:spPr>
          <a:xfrm>
            <a:off x="80391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310</a:t>
            </a:r>
          </a:p>
        </p:txBody>
      </p:sp>
      <p:sp>
        <p:nvSpPr>
          <p:cNvPr id="65" name="section-total-value-3-1">
            <a:extLst>
              <a:ext uri="{FF2B5EF4-FFF2-40B4-BE49-F238E27FC236}">
                <a16:creationId xmlns:a16="http://schemas.microsoft.com/office/drawing/2014/main" id="{F6F76481-27C8-4996-A404-92BF41DBAC91}"/>
              </a:ext>
            </a:extLst>
          </p:cNvPr>
          <p:cNvSpPr>
            <a:spLocks noGrp="1"/>
          </p:cNvSpPr>
          <p:nvPr/>
        </p:nvSpPr>
        <p:spPr>
          <a:xfrm>
            <a:off x="88963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310</a:t>
            </a:r>
          </a:p>
        </p:txBody>
      </p:sp>
      <p:sp>
        <p:nvSpPr>
          <p:cNvPr id="66" name="section-total-value-3-2">
            <a:extLst>
              <a:ext uri="{FF2B5EF4-FFF2-40B4-BE49-F238E27FC236}">
                <a16:creationId xmlns:a16="http://schemas.microsoft.com/office/drawing/2014/main" id="{F69249F5-E2D1-4195-AF49-517C0624CA90}"/>
              </a:ext>
            </a:extLst>
          </p:cNvPr>
          <p:cNvSpPr>
            <a:spLocks noGrp="1"/>
          </p:cNvSpPr>
          <p:nvPr/>
        </p:nvSpPr>
        <p:spPr>
          <a:xfrm>
            <a:off x="97536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385</a:t>
            </a:r>
          </a:p>
        </p:txBody>
      </p:sp>
      <p:sp>
        <p:nvSpPr>
          <p:cNvPr id="67" name="section-total-value-3-3">
            <a:extLst>
              <a:ext uri="{FF2B5EF4-FFF2-40B4-BE49-F238E27FC236}">
                <a16:creationId xmlns:a16="http://schemas.microsoft.com/office/drawing/2014/main" id="{FB9F15D5-C48A-443A-A619-C127C10ADF05}"/>
              </a:ext>
            </a:extLst>
          </p:cNvPr>
          <p:cNvSpPr>
            <a:spLocks noGrp="1"/>
          </p:cNvSpPr>
          <p:nvPr/>
        </p:nvSpPr>
        <p:spPr>
          <a:xfrm>
            <a:off x="106108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385</a:t>
            </a:r>
          </a:p>
        </p:txBody>
      </p:sp>
      <p:sp>
        <p:nvSpPr>
          <p:cNvPr id="68" name="section-total-value-3-4">
            <a:extLst>
              <a:ext uri="{FF2B5EF4-FFF2-40B4-BE49-F238E27FC236}">
                <a16:creationId xmlns:a16="http://schemas.microsoft.com/office/drawing/2014/main" id="{BC4670B4-0E7C-44F1-948C-EA76C98672AA}"/>
              </a:ext>
            </a:extLst>
          </p:cNvPr>
          <p:cNvSpPr>
            <a:spLocks noGrp="1"/>
          </p:cNvSpPr>
          <p:nvPr/>
        </p:nvSpPr>
        <p:spPr>
          <a:xfrm>
            <a:off x="6705600" y="57912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12243E"/>
                </a:solidFill>
              </a:defRPr>
            </a:pPr>
            <a:r>
              <a:rPr sz="1350" b="1">
                <a:solidFill>
                  <a:srgbClr val="12243E"/>
                </a:solidFill>
              </a:rPr>
              <a:t>1.390</a:t>
            </a:r>
          </a:p>
        </p:txBody>
      </p:sp>
      <p:sp>
        <p:nvSpPr>
          <p:cNvPr id="69" name="section-total-bottom-rule-3">
            <a:extLst>
              <a:ext uri="{FF2B5EF4-FFF2-40B4-BE49-F238E27FC236}">
                <a16:creationId xmlns:a16="http://schemas.microsoft.com/office/drawing/2014/main" id="{1DECC4B4-C34C-4557-AE30-6569F5628310}"/>
              </a:ext>
            </a:extLst>
          </p:cNvPr>
          <p:cNvSpPr>
            <a:spLocks noGrp="1"/>
          </p:cNvSpPr>
          <p:nvPr/>
        </p:nvSpPr>
        <p:spPr>
          <a:xfrm>
            <a:off x="609600" y="61436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1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yebrow-3">
            <a:extLst>
              <a:ext uri="{FF2B5EF4-FFF2-40B4-BE49-F238E27FC236}">
                <a16:creationId xmlns:a16="http://schemas.microsoft.com/office/drawing/2014/main" id="{257B0750-75AC-4E44-8DC4-2A36BF95B989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3">
            <a:extLst>
              <a:ext uri="{FF2B5EF4-FFF2-40B4-BE49-F238E27FC236}">
                <a16:creationId xmlns:a16="http://schemas.microsoft.com/office/drawing/2014/main" id="{2E52BA24-1289-4C9E-84A2-784E91C0E4C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550" b="1" i="0">
                <a:solidFill>
                  <a:srgbClr val="12243E"/>
                </a:solidFill>
              </a:defRPr>
            </a:pPr>
            <a:r>
              <a:rPr sz="2550" b="1" i="0">
                <a:solidFill>
                  <a:srgbClr val="12243E"/>
                </a:solidFill>
              </a:rPr>
              <a:t>Εθνική εγγύηση για το παιδί</a:t>
            </a:r>
          </a:p>
        </p:txBody>
      </p:sp>
      <p:sp>
        <p:nvSpPr>
          <p:cNvPr id="3" name="title-rule-3">
            <a:extLst>
              <a:ext uri="{FF2B5EF4-FFF2-40B4-BE49-F238E27FC236}">
                <a16:creationId xmlns:a16="http://schemas.microsoft.com/office/drawing/2014/main" id="{093161E9-570C-4FE2-B1B8-B8BA155F0D3C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3">
            <a:extLst>
              <a:ext uri="{FF2B5EF4-FFF2-40B4-BE49-F238E27FC236}">
                <a16:creationId xmlns:a16="http://schemas.microsoft.com/office/drawing/2014/main" id="{06D8BEC9-1555-46FC-80E8-EE6AD94A3F56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3">
            <a:extLst>
              <a:ext uri="{FF2B5EF4-FFF2-40B4-BE49-F238E27FC236}">
                <a16:creationId xmlns:a16="http://schemas.microsoft.com/office/drawing/2014/main" id="{28C6DDEF-C25D-4305-8157-6F13182A6E73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3">
            <a:extLst>
              <a:ext uri="{FF2B5EF4-FFF2-40B4-BE49-F238E27FC236}">
                <a16:creationId xmlns:a16="http://schemas.microsoft.com/office/drawing/2014/main" id="{0BE18E36-59AA-446E-91B3-599990716388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06</a:t>
            </a:r>
          </a:p>
        </p:txBody>
      </p:sp>
      <p:sp>
        <p:nvSpPr>
          <p:cNvPr id="7" name="slide-3-unit">
            <a:extLst>
              <a:ext uri="{FF2B5EF4-FFF2-40B4-BE49-F238E27FC236}">
                <a16:creationId xmlns:a16="http://schemas.microsoft.com/office/drawing/2014/main" id="{37019D44-80B2-45E8-829D-6A141B38A4A1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10972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Ποσά ανά έτος, σε εκατ. ευρώ · Ενδεικτική χρονική κατανομή βάσει των ετήσιων δημοσιονομικών περιθωρίων.</a:t>
            </a:r>
          </a:p>
        </p:txBody>
      </p:sp>
      <p:sp>
        <p:nvSpPr>
          <p:cNvPr id="8" name="table-header-rule">
            <a:extLst>
              <a:ext uri="{FF2B5EF4-FFF2-40B4-BE49-F238E27FC236}">
                <a16:creationId xmlns:a16="http://schemas.microsoft.com/office/drawing/2014/main" id="{2B6060AA-F4E0-40DF-B6F6-DADDC578514B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972800" cy="38100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able-header-0">
            <a:extLst>
              <a:ext uri="{FF2B5EF4-FFF2-40B4-BE49-F238E27FC236}">
                <a16:creationId xmlns:a16="http://schemas.microsoft.com/office/drawing/2014/main" id="{1468B1FA-64D6-429E-8920-C291349B71AD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5943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Μέτρο</a:t>
            </a:r>
          </a:p>
        </p:txBody>
      </p:sp>
      <p:sp>
        <p:nvSpPr>
          <p:cNvPr id="10" name="table-header-1">
            <a:extLst>
              <a:ext uri="{FF2B5EF4-FFF2-40B4-BE49-F238E27FC236}">
                <a16:creationId xmlns:a16="http://schemas.microsoft.com/office/drawing/2014/main" id="{72E76701-9003-404C-A2CE-35AE321A6E48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2027</a:t>
            </a:r>
          </a:p>
        </p:txBody>
      </p:sp>
      <p:sp>
        <p:nvSpPr>
          <p:cNvPr id="11" name="table-header-2">
            <a:extLst>
              <a:ext uri="{FF2B5EF4-FFF2-40B4-BE49-F238E27FC236}">
                <a16:creationId xmlns:a16="http://schemas.microsoft.com/office/drawing/2014/main" id="{228742B9-30B4-4B95-BC63-9E8A37B7C921}"/>
              </a:ext>
            </a:extLst>
          </p:cNvPr>
          <p:cNvSpPr>
            <a:spLocks noGrp="1"/>
          </p:cNvSpPr>
          <p:nvPr/>
        </p:nvSpPr>
        <p:spPr>
          <a:xfrm>
            <a:off x="88963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2028</a:t>
            </a:r>
          </a:p>
        </p:txBody>
      </p:sp>
      <p:sp>
        <p:nvSpPr>
          <p:cNvPr id="12" name="table-header-3">
            <a:extLst>
              <a:ext uri="{FF2B5EF4-FFF2-40B4-BE49-F238E27FC236}">
                <a16:creationId xmlns:a16="http://schemas.microsoft.com/office/drawing/2014/main" id="{017484E9-2322-4322-AC03-8C743B1B01F6}"/>
              </a:ext>
            </a:extLst>
          </p:cNvPr>
          <p:cNvSpPr>
            <a:spLocks noGrp="1"/>
          </p:cNvSpPr>
          <p:nvPr/>
        </p:nvSpPr>
        <p:spPr>
          <a:xfrm>
            <a:off x="97536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2029</a:t>
            </a:r>
          </a:p>
        </p:txBody>
      </p:sp>
      <p:sp>
        <p:nvSpPr>
          <p:cNvPr id="13" name="table-header-4">
            <a:extLst>
              <a:ext uri="{FF2B5EF4-FFF2-40B4-BE49-F238E27FC236}">
                <a16:creationId xmlns:a16="http://schemas.microsoft.com/office/drawing/2014/main" id="{C149582D-AD1A-4212-AD16-07C131D3331A}"/>
              </a:ext>
            </a:extLst>
          </p:cNvPr>
          <p:cNvSpPr>
            <a:spLocks noGrp="1"/>
          </p:cNvSpPr>
          <p:nvPr/>
        </p:nvSpPr>
        <p:spPr>
          <a:xfrm>
            <a:off x="106108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2030</a:t>
            </a:r>
          </a:p>
        </p:txBody>
      </p:sp>
      <p:sp>
        <p:nvSpPr>
          <p:cNvPr id="14" name="table-header-5">
            <a:extLst>
              <a:ext uri="{FF2B5EF4-FFF2-40B4-BE49-F238E27FC236}">
                <a16:creationId xmlns:a16="http://schemas.microsoft.com/office/drawing/2014/main" id="{478AFBC7-C1DC-4382-BF27-92B8CA283A85}"/>
              </a:ext>
            </a:extLst>
          </p:cNvPr>
          <p:cNvSpPr>
            <a:spLocks noGrp="1"/>
          </p:cNvSpPr>
          <p:nvPr/>
        </p:nvSpPr>
        <p:spPr>
          <a:xfrm>
            <a:off x="6705600" y="1657350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Πλήρες ετήσιο</a:t>
            </a:r>
          </a:p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κόστος</a:t>
            </a:r>
          </a:p>
        </p:txBody>
      </p:sp>
      <p:sp>
        <p:nvSpPr>
          <p:cNvPr id="15" name="table-total-separator">
            <a:extLst>
              <a:ext uri="{FF2B5EF4-FFF2-40B4-BE49-F238E27FC236}">
                <a16:creationId xmlns:a16="http://schemas.microsoft.com/office/drawing/2014/main" id="{6A623E8A-FEBD-48B2-8AE1-A11596575541}"/>
              </a:ext>
            </a:extLst>
          </p:cNvPr>
          <p:cNvSpPr>
            <a:spLocks noGrp="1"/>
          </p:cNvSpPr>
          <p:nvPr/>
        </p:nvSpPr>
        <p:spPr>
          <a:xfrm>
            <a:off x="7981950" y="1676400"/>
            <a:ext cx="9525" cy="4476750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ow-rule-0">
            <a:extLst>
              <a:ext uri="{FF2B5EF4-FFF2-40B4-BE49-F238E27FC236}">
                <a16:creationId xmlns:a16="http://schemas.microsoft.com/office/drawing/2014/main" id="{D000A298-6EF4-40B4-A31D-DC6CBFEB2C70}"/>
              </a:ext>
            </a:extLst>
          </p:cNvPr>
          <p:cNvSpPr>
            <a:spLocks noGrp="1"/>
          </p:cNvSpPr>
          <p:nvPr/>
        </p:nvSpPr>
        <p:spPr>
          <a:xfrm>
            <a:off x="609600" y="32385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measure-0">
            <a:extLst>
              <a:ext uri="{FF2B5EF4-FFF2-40B4-BE49-F238E27FC236}">
                <a16:creationId xmlns:a16="http://schemas.microsoft.com/office/drawing/2014/main" id="{66C39232-976D-4632-9719-31389E5FE1F5}"/>
              </a:ext>
            </a:extLst>
          </p:cNvPr>
          <p:cNvSpPr>
            <a:spLocks noGrp="1"/>
          </p:cNvSpPr>
          <p:nvPr/>
        </p:nvSpPr>
        <p:spPr>
          <a:xfrm>
            <a:off x="609600" y="23431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Καθολική προσχολική αγωγή για περίπου 300.000 παιδιά</a:t>
            </a:r>
          </a:p>
        </p:txBody>
      </p:sp>
      <p:sp>
        <p:nvSpPr>
          <p:cNvPr id="18" name="measure-0-value-0">
            <a:extLst>
              <a:ext uri="{FF2B5EF4-FFF2-40B4-BE49-F238E27FC236}">
                <a16:creationId xmlns:a16="http://schemas.microsoft.com/office/drawing/2014/main" id="{43FC56FA-899A-4EF9-919D-19FD0DB4F6EA}"/>
              </a:ext>
            </a:extLst>
          </p:cNvPr>
          <p:cNvSpPr>
            <a:spLocks noGrp="1"/>
          </p:cNvSpPr>
          <p:nvPr/>
        </p:nvSpPr>
        <p:spPr>
          <a:xfrm>
            <a:off x="803910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19" name="measure-0-value-1">
            <a:extLst>
              <a:ext uri="{FF2B5EF4-FFF2-40B4-BE49-F238E27FC236}">
                <a16:creationId xmlns:a16="http://schemas.microsoft.com/office/drawing/2014/main" id="{5DE7C305-1048-4BB5-90A4-38266AD33217}"/>
              </a:ext>
            </a:extLst>
          </p:cNvPr>
          <p:cNvSpPr>
            <a:spLocks noGrp="1"/>
          </p:cNvSpPr>
          <p:nvPr/>
        </p:nvSpPr>
        <p:spPr>
          <a:xfrm>
            <a:off x="889635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0" name="measure-0-value-2">
            <a:extLst>
              <a:ext uri="{FF2B5EF4-FFF2-40B4-BE49-F238E27FC236}">
                <a16:creationId xmlns:a16="http://schemas.microsoft.com/office/drawing/2014/main" id="{1A9B5CFF-EADA-4125-9790-654831E4EEF1}"/>
              </a:ext>
            </a:extLst>
          </p:cNvPr>
          <p:cNvSpPr>
            <a:spLocks noGrp="1"/>
          </p:cNvSpPr>
          <p:nvPr/>
        </p:nvSpPr>
        <p:spPr>
          <a:xfrm>
            <a:off x="975360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200</a:t>
            </a:r>
          </a:p>
        </p:txBody>
      </p:sp>
      <p:sp>
        <p:nvSpPr>
          <p:cNvPr id="21" name="measure-0-value-3">
            <a:extLst>
              <a:ext uri="{FF2B5EF4-FFF2-40B4-BE49-F238E27FC236}">
                <a16:creationId xmlns:a16="http://schemas.microsoft.com/office/drawing/2014/main" id="{90F2292F-7490-4BBA-AC03-6123E630F416}"/>
              </a:ext>
            </a:extLst>
          </p:cNvPr>
          <p:cNvSpPr>
            <a:spLocks noGrp="1"/>
          </p:cNvSpPr>
          <p:nvPr/>
        </p:nvSpPr>
        <p:spPr>
          <a:xfrm>
            <a:off x="10610850" y="24955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400</a:t>
            </a:r>
          </a:p>
        </p:txBody>
      </p:sp>
      <p:sp>
        <p:nvSpPr>
          <p:cNvPr id="22" name="measure-0-value-4">
            <a:extLst>
              <a:ext uri="{FF2B5EF4-FFF2-40B4-BE49-F238E27FC236}">
                <a16:creationId xmlns:a16="http://schemas.microsoft.com/office/drawing/2014/main" id="{D7CCCAE5-8250-4778-A821-5875020DB6E1}"/>
              </a:ext>
            </a:extLst>
          </p:cNvPr>
          <p:cNvSpPr>
            <a:spLocks noGrp="1"/>
          </p:cNvSpPr>
          <p:nvPr/>
        </p:nvSpPr>
        <p:spPr>
          <a:xfrm>
            <a:off x="6705600" y="24955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600</a:t>
            </a:r>
          </a:p>
        </p:txBody>
      </p:sp>
      <p:sp>
        <p:nvSpPr>
          <p:cNvPr id="23" name="row-rule-1">
            <a:extLst>
              <a:ext uri="{FF2B5EF4-FFF2-40B4-BE49-F238E27FC236}">
                <a16:creationId xmlns:a16="http://schemas.microsoft.com/office/drawing/2014/main" id="{BA5D77A8-7DB0-4457-B972-35CBD6B84F72}"/>
              </a:ext>
            </a:extLst>
          </p:cNvPr>
          <p:cNvSpPr>
            <a:spLocks noGrp="1"/>
          </p:cNvSpPr>
          <p:nvPr/>
        </p:nvSpPr>
        <p:spPr>
          <a:xfrm>
            <a:off x="609600" y="4476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measure-1">
            <a:extLst>
              <a:ext uri="{FF2B5EF4-FFF2-40B4-BE49-F238E27FC236}">
                <a16:creationId xmlns:a16="http://schemas.microsoft.com/office/drawing/2014/main" id="{0CBA4522-8394-4C12-9CE2-6A13C32BBFB7}"/>
              </a:ext>
            </a:extLst>
          </p:cNvPr>
          <p:cNvSpPr>
            <a:spLocks noGrp="1"/>
          </p:cNvSpPr>
          <p:nvPr/>
        </p:nvSpPr>
        <p:spPr>
          <a:xfrm>
            <a:off x="609600" y="35814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Δωρεάν σχολικό γεύμα για κάθε μαθητή του δημοτικού</a:t>
            </a:r>
          </a:p>
        </p:txBody>
      </p:sp>
      <p:sp>
        <p:nvSpPr>
          <p:cNvPr id="25" name="measure-1-value-0">
            <a:extLst>
              <a:ext uri="{FF2B5EF4-FFF2-40B4-BE49-F238E27FC236}">
                <a16:creationId xmlns:a16="http://schemas.microsoft.com/office/drawing/2014/main" id="{0F172FB6-EF4D-44CD-93D6-37548519CE41}"/>
              </a:ext>
            </a:extLst>
          </p:cNvPr>
          <p:cNvSpPr>
            <a:spLocks noGrp="1"/>
          </p:cNvSpPr>
          <p:nvPr/>
        </p:nvSpPr>
        <p:spPr>
          <a:xfrm>
            <a:off x="803910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6" name="measure-1-value-1">
            <a:extLst>
              <a:ext uri="{FF2B5EF4-FFF2-40B4-BE49-F238E27FC236}">
                <a16:creationId xmlns:a16="http://schemas.microsoft.com/office/drawing/2014/main" id="{D7FB09BC-3F78-4A91-8ABB-5A902A05D059}"/>
              </a:ext>
            </a:extLst>
          </p:cNvPr>
          <p:cNvSpPr>
            <a:spLocks noGrp="1"/>
          </p:cNvSpPr>
          <p:nvPr/>
        </p:nvSpPr>
        <p:spPr>
          <a:xfrm>
            <a:off x="889635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75</a:t>
            </a:r>
          </a:p>
        </p:txBody>
      </p:sp>
      <p:sp>
        <p:nvSpPr>
          <p:cNvPr id="27" name="measure-1-value-2">
            <a:extLst>
              <a:ext uri="{FF2B5EF4-FFF2-40B4-BE49-F238E27FC236}">
                <a16:creationId xmlns:a16="http://schemas.microsoft.com/office/drawing/2014/main" id="{BCC25507-C634-4E27-95F9-FF2E1ACC8F9E}"/>
              </a:ext>
            </a:extLst>
          </p:cNvPr>
          <p:cNvSpPr>
            <a:spLocks noGrp="1"/>
          </p:cNvSpPr>
          <p:nvPr/>
        </p:nvSpPr>
        <p:spPr>
          <a:xfrm>
            <a:off x="975360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90</a:t>
            </a:r>
          </a:p>
        </p:txBody>
      </p:sp>
      <p:sp>
        <p:nvSpPr>
          <p:cNvPr id="28" name="measure-1-value-3">
            <a:extLst>
              <a:ext uri="{FF2B5EF4-FFF2-40B4-BE49-F238E27FC236}">
                <a16:creationId xmlns:a16="http://schemas.microsoft.com/office/drawing/2014/main" id="{FAE9C765-1D4D-4347-94BC-1256ACC41B06}"/>
              </a:ext>
            </a:extLst>
          </p:cNvPr>
          <p:cNvSpPr>
            <a:spLocks noGrp="1"/>
          </p:cNvSpPr>
          <p:nvPr/>
        </p:nvSpPr>
        <p:spPr>
          <a:xfrm>
            <a:off x="10610850" y="37338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9" name="measure-1-value-4">
            <a:extLst>
              <a:ext uri="{FF2B5EF4-FFF2-40B4-BE49-F238E27FC236}">
                <a16:creationId xmlns:a16="http://schemas.microsoft.com/office/drawing/2014/main" id="{A1B65045-2443-445F-80D0-738B03BA9D4A}"/>
              </a:ext>
            </a:extLst>
          </p:cNvPr>
          <p:cNvSpPr>
            <a:spLocks noGrp="1"/>
          </p:cNvSpPr>
          <p:nvPr/>
        </p:nvSpPr>
        <p:spPr>
          <a:xfrm>
            <a:off x="6705600" y="37338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165</a:t>
            </a:r>
          </a:p>
        </p:txBody>
      </p:sp>
      <p:sp>
        <p:nvSpPr>
          <p:cNvPr id="30" name="row-rule-2">
            <a:extLst>
              <a:ext uri="{FF2B5EF4-FFF2-40B4-BE49-F238E27FC236}">
                <a16:creationId xmlns:a16="http://schemas.microsoft.com/office/drawing/2014/main" id="{7641B75C-24B2-4917-9CA8-A7A8750647DC}"/>
              </a:ext>
            </a:extLst>
          </p:cNvPr>
          <p:cNvSpPr>
            <a:spLocks noGrp="1"/>
          </p:cNvSpPr>
          <p:nvPr/>
        </p:nvSpPr>
        <p:spPr>
          <a:xfrm>
            <a:off x="609600" y="57150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measure-2">
            <a:extLst>
              <a:ext uri="{FF2B5EF4-FFF2-40B4-BE49-F238E27FC236}">
                <a16:creationId xmlns:a16="http://schemas.microsoft.com/office/drawing/2014/main" id="{95AD2330-3334-471F-A80D-9B3F2C0634EC}"/>
              </a:ext>
            </a:extLst>
          </p:cNvPr>
          <p:cNvSpPr>
            <a:spLocks noGrp="1"/>
          </p:cNvSpPr>
          <p:nvPr/>
        </p:nvSpPr>
        <p:spPr>
          <a:xfrm>
            <a:off x="609600" y="48196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Πρόσβαση παιδιών 6–16 ετών σε αθλητισμό και πολιτισμό</a:t>
            </a:r>
          </a:p>
        </p:txBody>
      </p:sp>
      <p:sp>
        <p:nvSpPr>
          <p:cNvPr id="32" name="measure-2-value-0">
            <a:extLst>
              <a:ext uri="{FF2B5EF4-FFF2-40B4-BE49-F238E27FC236}">
                <a16:creationId xmlns:a16="http://schemas.microsoft.com/office/drawing/2014/main" id="{829A24FE-E4A3-4AB3-BFB6-6A134AF7FFEE}"/>
              </a:ext>
            </a:extLst>
          </p:cNvPr>
          <p:cNvSpPr>
            <a:spLocks noGrp="1"/>
          </p:cNvSpPr>
          <p:nvPr/>
        </p:nvSpPr>
        <p:spPr>
          <a:xfrm>
            <a:off x="803910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3" name="measure-2-value-1">
            <a:extLst>
              <a:ext uri="{FF2B5EF4-FFF2-40B4-BE49-F238E27FC236}">
                <a16:creationId xmlns:a16="http://schemas.microsoft.com/office/drawing/2014/main" id="{0FD57DF4-4F89-448B-9025-672E19B4317C}"/>
              </a:ext>
            </a:extLst>
          </p:cNvPr>
          <p:cNvSpPr>
            <a:spLocks noGrp="1"/>
          </p:cNvSpPr>
          <p:nvPr/>
        </p:nvSpPr>
        <p:spPr>
          <a:xfrm>
            <a:off x="889635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4" name="measure-2-value-2">
            <a:extLst>
              <a:ext uri="{FF2B5EF4-FFF2-40B4-BE49-F238E27FC236}">
                <a16:creationId xmlns:a16="http://schemas.microsoft.com/office/drawing/2014/main" id="{ACFE1AAA-BFCA-466C-8EBB-28AB29169491}"/>
              </a:ext>
            </a:extLst>
          </p:cNvPr>
          <p:cNvSpPr>
            <a:spLocks noGrp="1"/>
          </p:cNvSpPr>
          <p:nvPr/>
        </p:nvSpPr>
        <p:spPr>
          <a:xfrm>
            <a:off x="975360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5" name="measure-2-value-3">
            <a:extLst>
              <a:ext uri="{FF2B5EF4-FFF2-40B4-BE49-F238E27FC236}">
                <a16:creationId xmlns:a16="http://schemas.microsoft.com/office/drawing/2014/main" id="{A7E2E82D-CF4C-411A-AB07-7799DC525E14}"/>
              </a:ext>
            </a:extLst>
          </p:cNvPr>
          <p:cNvSpPr>
            <a:spLocks noGrp="1"/>
          </p:cNvSpPr>
          <p:nvPr/>
        </p:nvSpPr>
        <p:spPr>
          <a:xfrm>
            <a:off x="10610850" y="4972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180</a:t>
            </a:r>
          </a:p>
        </p:txBody>
      </p:sp>
      <p:sp>
        <p:nvSpPr>
          <p:cNvPr id="36" name="measure-2-value-4">
            <a:extLst>
              <a:ext uri="{FF2B5EF4-FFF2-40B4-BE49-F238E27FC236}">
                <a16:creationId xmlns:a16="http://schemas.microsoft.com/office/drawing/2014/main" id="{FA761732-3128-4FC9-9384-A39557E6CFCF}"/>
              </a:ext>
            </a:extLst>
          </p:cNvPr>
          <p:cNvSpPr>
            <a:spLocks noGrp="1"/>
          </p:cNvSpPr>
          <p:nvPr/>
        </p:nvSpPr>
        <p:spPr>
          <a:xfrm>
            <a:off x="6705600" y="49720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180</a:t>
            </a:r>
          </a:p>
        </p:txBody>
      </p:sp>
      <p:sp>
        <p:nvSpPr>
          <p:cNvPr id="59" name="section-total-bg-3-0">
            <a:extLst>
              <a:ext uri="{FF2B5EF4-FFF2-40B4-BE49-F238E27FC236}">
                <a16:creationId xmlns:a16="http://schemas.microsoft.com/office/drawing/2014/main" id="{57FDBB61-5A1F-4151-B42A-39BE2E0BDAEF}"/>
              </a:ext>
            </a:extLst>
          </p:cNvPr>
          <p:cNvSpPr>
            <a:spLocks noGrp="1"/>
          </p:cNvSpPr>
          <p:nvPr/>
        </p:nvSpPr>
        <p:spPr>
          <a:xfrm>
            <a:off x="6096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0" name="section-total-bg-3-1">
            <a:extLst>
              <a:ext uri="{FF2B5EF4-FFF2-40B4-BE49-F238E27FC236}">
                <a16:creationId xmlns:a16="http://schemas.microsoft.com/office/drawing/2014/main" id="{2DCA7670-8329-425D-A319-FC4B511330E0}"/>
              </a:ext>
            </a:extLst>
          </p:cNvPr>
          <p:cNvSpPr>
            <a:spLocks noGrp="1"/>
          </p:cNvSpPr>
          <p:nvPr/>
        </p:nvSpPr>
        <p:spPr>
          <a:xfrm>
            <a:off x="33528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1" name="section-total-bg-3-2">
            <a:extLst>
              <a:ext uri="{FF2B5EF4-FFF2-40B4-BE49-F238E27FC236}">
                <a16:creationId xmlns:a16="http://schemas.microsoft.com/office/drawing/2014/main" id="{925227B2-669E-48DD-8986-B1E48AD29A21}"/>
              </a:ext>
            </a:extLst>
          </p:cNvPr>
          <p:cNvSpPr>
            <a:spLocks noGrp="1"/>
          </p:cNvSpPr>
          <p:nvPr/>
        </p:nvSpPr>
        <p:spPr>
          <a:xfrm>
            <a:off x="60960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2" name="section-total-bg-3-3">
            <a:extLst>
              <a:ext uri="{FF2B5EF4-FFF2-40B4-BE49-F238E27FC236}">
                <a16:creationId xmlns:a16="http://schemas.microsoft.com/office/drawing/2014/main" id="{213F1F7F-1477-4CF3-9938-6D00DA4AE01F}"/>
              </a:ext>
            </a:extLst>
          </p:cNvPr>
          <p:cNvSpPr>
            <a:spLocks noGrp="1"/>
          </p:cNvSpPr>
          <p:nvPr/>
        </p:nvSpPr>
        <p:spPr>
          <a:xfrm>
            <a:off x="88392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3" name="section-total-label-3">
            <a:extLst>
              <a:ext uri="{FF2B5EF4-FFF2-40B4-BE49-F238E27FC236}">
                <a16:creationId xmlns:a16="http://schemas.microsoft.com/office/drawing/2014/main" id="{0F256265-BC3A-4F84-8126-770EF23C209B}"/>
              </a:ext>
            </a:extLst>
          </p:cNvPr>
          <p:cNvSpPr>
            <a:spLocks noGrp="1"/>
          </p:cNvSpPr>
          <p:nvPr/>
        </p:nvSpPr>
        <p:spPr>
          <a:xfrm>
            <a:off x="609600" y="5791200"/>
            <a:ext cx="588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12243E"/>
                </a:solidFill>
              </a:defRPr>
            </a:pPr>
            <a:r>
              <a:rPr sz="1200" b="1">
                <a:solidFill>
                  <a:srgbClr val="12243E"/>
                </a:solidFill>
              </a:rPr>
              <a:t>Σύνολο ενότητας</a:t>
            </a:r>
          </a:p>
        </p:txBody>
      </p:sp>
      <p:sp>
        <p:nvSpPr>
          <p:cNvPr id="64" name="section-total-value-3-0">
            <a:extLst>
              <a:ext uri="{FF2B5EF4-FFF2-40B4-BE49-F238E27FC236}">
                <a16:creationId xmlns:a16="http://schemas.microsoft.com/office/drawing/2014/main" id="{228AF3FD-4683-4E48-83F7-ED2A1CFB5C67}"/>
              </a:ext>
            </a:extLst>
          </p:cNvPr>
          <p:cNvSpPr>
            <a:spLocks noGrp="1"/>
          </p:cNvSpPr>
          <p:nvPr/>
        </p:nvSpPr>
        <p:spPr>
          <a:xfrm>
            <a:off x="80391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5E6978"/>
                </a:solidFill>
              </a:defRPr>
            </a:pPr>
            <a:r>
              <a:rPr sz="1200" b="1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65" name="section-total-value-3-1">
            <a:extLst>
              <a:ext uri="{FF2B5EF4-FFF2-40B4-BE49-F238E27FC236}">
                <a16:creationId xmlns:a16="http://schemas.microsoft.com/office/drawing/2014/main" id="{F6F76481-27C8-4996-A404-92BF41DBAC91}"/>
              </a:ext>
            </a:extLst>
          </p:cNvPr>
          <p:cNvSpPr>
            <a:spLocks noGrp="1"/>
          </p:cNvSpPr>
          <p:nvPr/>
        </p:nvSpPr>
        <p:spPr>
          <a:xfrm>
            <a:off x="88963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75</a:t>
            </a:r>
          </a:p>
        </p:txBody>
      </p:sp>
      <p:sp>
        <p:nvSpPr>
          <p:cNvPr id="66" name="section-total-value-3-2">
            <a:extLst>
              <a:ext uri="{FF2B5EF4-FFF2-40B4-BE49-F238E27FC236}">
                <a16:creationId xmlns:a16="http://schemas.microsoft.com/office/drawing/2014/main" id="{F69249F5-E2D1-4195-AF49-517C0624CA90}"/>
              </a:ext>
            </a:extLst>
          </p:cNvPr>
          <p:cNvSpPr>
            <a:spLocks noGrp="1"/>
          </p:cNvSpPr>
          <p:nvPr/>
        </p:nvSpPr>
        <p:spPr>
          <a:xfrm>
            <a:off x="97536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290</a:t>
            </a:r>
          </a:p>
        </p:txBody>
      </p:sp>
      <p:sp>
        <p:nvSpPr>
          <p:cNvPr id="67" name="section-total-value-3-3">
            <a:extLst>
              <a:ext uri="{FF2B5EF4-FFF2-40B4-BE49-F238E27FC236}">
                <a16:creationId xmlns:a16="http://schemas.microsoft.com/office/drawing/2014/main" id="{FB9F15D5-C48A-443A-A619-C127C10ADF05}"/>
              </a:ext>
            </a:extLst>
          </p:cNvPr>
          <p:cNvSpPr>
            <a:spLocks noGrp="1"/>
          </p:cNvSpPr>
          <p:nvPr/>
        </p:nvSpPr>
        <p:spPr>
          <a:xfrm>
            <a:off x="106108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580</a:t>
            </a:r>
          </a:p>
        </p:txBody>
      </p:sp>
      <p:sp>
        <p:nvSpPr>
          <p:cNvPr id="68" name="section-total-value-3-4">
            <a:extLst>
              <a:ext uri="{FF2B5EF4-FFF2-40B4-BE49-F238E27FC236}">
                <a16:creationId xmlns:a16="http://schemas.microsoft.com/office/drawing/2014/main" id="{BC4670B4-0E7C-44F1-948C-EA76C98672AA}"/>
              </a:ext>
            </a:extLst>
          </p:cNvPr>
          <p:cNvSpPr>
            <a:spLocks noGrp="1"/>
          </p:cNvSpPr>
          <p:nvPr/>
        </p:nvSpPr>
        <p:spPr>
          <a:xfrm>
            <a:off x="6705600" y="57912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12243E"/>
                </a:solidFill>
              </a:defRPr>
            </a:pPr>
            <a:r>
              <a:rPr sz="1350" b="1">
                <a:solidFill>
                  <a:srgbClr val="12243E"/>
                </a:solidFill>
              </a:rPr>
              <a:t>945</a:t>
            </a:r>
          </a:p>
        </p:txBody>
      </p:sp>
      <p:sp>
        <p:nvSpPr>
          <p:cNvPr id="69" name="section-total-bottom-rule-3">
            <a:extLst>
              <a:ext uri="{FF2B5EF4-FFF2-40B4-BE49-F238E27FC236}">
                <a16:creationId xmlns:a16="http://schemas.microsoft.com/office/drawing/2014/main" id="{1DECC4B4-C34C-4557-AE30-6569F5628310}"/>
              </a:ext>
            </a:extLst>
          </p:cNvPr>
          <p:cNvSpPr>
            <a:spLocks noGrp="1"/>
          </p:cNvSpPr>
          <p:nvPr/>
        </p:nvSpPr>
        <p:spPr>
          <a:xfrm>
            <a:off x="609600" y="61436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1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yebrow-3">
            <a:extLst>
              <a:ext uri="{FF2B5EF4-FFF2-40B4-BE49-F238E27FC236}">
                <a16:creationId xmlns:a16="http://schemas.microsoft.com/office/drawing/2014/main" id="{257B0750-75AC-4E44-8DC4-2A36BF95B989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3">
            <a:extLst>
              <a:ext uri="{FF2B5EF4-FFF2-40B4-BE49-F238E27FC236}">
                <a16:creationId xmlns:a16="http://schemas.microsoft.com/office/drawing/2014/main" id="{2E52BA24-1289-4C9E-84A2-784E91C0E4C9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550" b="1" i="0">
                <a:solidFill>
                  <a:srgbClr val="12243E"/>
                </a:solidFill>
              </a:defRPr>
            </a:pPr>
            <a:r>
              <a:rPr sz="2550" b="1" i="0">
                <a:solidFill>
                  <a:srgbClr val="12243E"/>
                </a:solidFill>
              </a:rPr>
              <a:t>Ανθεκτικότητα και ισότιμη πρόσβαση</a:t>
            </a:r>
          </a:p>
        </p:txBody>
      </p:sp>
      <p:sp>
        <p:nvSpPr>
          <p:cNvPr id="3" name="title-rule-3">
            <a:extLst>
              <a:ext uri="{FF2B5EF4-FFF2-40B4-BE49-F238E27FC236}">
                <a16:creationId xmlns:a16="http://schemas.microsoft.com/office/drawing/2014/main" id="{093161E9-570C-4FE2-B1B8-B8BA155F0D3C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3">
            <a:extLst>
              <a:ext uri="{FF2B5EF4-FFF2-40B4-BE49-F238E27FC236}">
                <a16:creationId xmlns:a16="http://schemas.microsoft.com/office/drawing/2014/main" id="{06D8BEC9-1555-46FC-80E8-EE6AD94A3F56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3">
            <a:extLst>
              <a:ext uri="{FF2B5EF4-FFF2-40B4-BE49-F238E27FC236}">
                <a16:creationId xmlns:a16="http://schemas.microsoft.com/office/drawing/2014/main" id="{28C6DDEF-C25D-4305-8157-6F13182A6E73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3">
            <a:extLst>
              <a:ext uri="{FF2B5EF4-FFF2-40B4-BE49-F238E27FC236}">
                <a16:creationId xmlns:a16="http://schemas.microsoft.com/office/drawing/2014/main" id="{0BE18E36-59AA-446E-91B3-599990716388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07</a:t>
            </a:r>
          </a:p>
        </p:txBody>
      </p:sp>
      <p:sp>
        <p:nvSpPr>
          <p:cNvPr id="7" name="slide-3-unit">
            <a:extLst>
              <a:ext uri="{FF2B5EF4-FFF2-40B4-BE49-F238E27FC236}">
                <a16:creationId xmlns:a16="http://schemas.microsoft.com/office/drawing/2014/main" id="{37019D44-80B2-45E8-829D-6A141B38A4A1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10972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Ποσά ανά έτος, σε εκατ. ευρώ · Ενδεικτική χρονική κατανομή βάσει των ετήσιων δημοσιονομικών περιθωρίων.</a:t>
            </a:r>
          </a:p>
        </p:txBody>
      </p:sp>
      <p:sp>
        <p:nvSpPr>
          <p:cNvPr id="8" name="table-header-rule">
            <a:extLst>
              <a:ext uri="{FF2B5EF4-FFF2-40B4-BE49-F238E27FC236}">
                <a16:creationId xmlns:a16="http://schemas.microsoft.com/office/drawing/2014/main" id="{2B6060AA-F4E0-40DF-B6F6-DADDC578514B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972800" cy="38100"/>
          </a:xfrm>
          <a:prstGeom prst="rect">
            <a:avLst/>
          </a:prstGeom>
          <a:solidFill>
            <a:srgbClr val="315B8F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able-header-0">
            <a:extLst>
              <a:ext uri="{FF2B5EF4-FFF2-40B4-BE49-F238E27FC236}">
                <a16:creationId xmlns:a16="http://schemas.microsoft.com/office/drawing/2014/main" id="{1468B1FA-64D6-429E-8920-C291349B71AD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5943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Μέτρο</a:t>
            </a:r>
          </a:p>
        </p:txBody>
      </p:sp>
      <p:sp>
        <p:nvSpPr>
          <p:cNvPr id="10" name="table-header-1">
            <a:extLst>
              <a:ext uri="{FF2B5EF4-FFF2-40B4-BE49-F238E27FC236}">
                <a16:creationId xmlns:a16="http://schemas.microsoft.com/office/drawing/2014/main" id="{72E76701-9003-404C-A2CE-35AE321A6E48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2027</a:t>
            </a:r>
          </a:p>
        </p:txBody>
      </p:sp>
      <p:sp>
        <p:nvSpPr>
          <p:cNvPr id="11" name="table-header-2">
            <a:extLst>
              <a:ext uri="{FF2B5EF4-FFF2-40B4-BE49-F238E27FC236}">
                <a16:creationId xmlns:a16="http://schemas.microsoft.com/office/drawing/2014/main" id="{228742B9-30B4-4B95-BC63-9E8A37B7C921}"/>
              </a:ext>
            </a:extLst>
          </p:cNvPr>
          <p:cNvSpPr>
            <a:spLocks noGrp="1"/>
          </p:cNvSpPr>
          <p:nvPr/>
        </p:nvSpPr>
        <p:spPr>
          <a:xfrm>
            <a:off x="88963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2028</a:t>
            </a:r>
          </a:p>
        </p:txBody>
      </p:sp>
      <p:sp>
        <p:nvSpPr>
          <p:cNvPr id="12" name="table-header-3">
            <a:extLst>
              <a:ext uri="{FF2B5EF4-FFF2-40B4-BE49-F238E27FC236}">
                <a16:creationId xmlns:a16="http://schemas.microsoft.com/office/drawing/2014/main" id="{017484E9-2322-4322-AC03-8C743B1B01F6}"/>
              </a:ext>
            </a:extLst>
          </p:cNvPr>
          <p:cNvSpPr>
            <a:spLocks noGrp="1"/>
          </p:cNvSpPr>
          <p:nvPr/>
        </p:nvSpPr>
        <p:spPr>
          <a:xfrm>
            <a:off x="97536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2029</a:t>
            </a:r>
          </a:p>
        </p:txBody>
      </p:sp>
      <p:sp>
        <p:nvSpPr>
          <p:cNvPr id="13" name="table-header-4">
            <a:extLst>
              <a:ext uri="{FF2B5EF4-FFF2-40B4-BE49-F238E27FC236}">
                <a16:creationId xmlns:a16="http://schemas.microsoft.com/office/drawing/2014/main" id="{C149582D-AD1A-4212-AD16-07C131D3331A}"/>
              </a:ext>
            </a:extLst>
          </p:cNvPr>
          <p:cNvSpPr>
            <a:spLocks noGrp="1"/>
          </p:cNvSpPr>
          <p:nvPr/>
        </p:nvSpPr>
        <p:spPr>
          <a:xfrm>
            <a:off x="106108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2030</a:t>
            </a:r>
          </a:p>
        </p:txBody>
      </p:sp>
      <p:sp>
        <p:nvSpPr>
          <p:cNvPr id="14" name="table-header-5">
            <a:extLst>
              <a:ext uri="{FF2B5EF4-FFF2-40B4-BE49-F238E27FC236}">
                <a16:creationId xmlns:a16="http://schemas.microsoft.com/office/drawing/2014/main" id="{478AFBC7-C1DC-4382-BF27-92B8CA283A85}"/>
              </a:ext>
            </a:extLst>
          </p:cNvPr>
          <p:cNvSpPr>
            <a:spLocks noGrp="1"/>
          </p:cNvSpPr>
          <p:nvPr/>
        </p:nvSpPr>
        <p:spPr>
          <a:xfrm>
            <a:off x="6705600" y="1657350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Πλήρες ετήσιο</a:t>
            </a:r>
          </a:p>
          <a:p>
            <a:pPr algn="r">
              <a:buNone/>
              <a:defRPr sz="1050" b="1" i="0">
                <a:solidFill>
                  <a:srgbClr val="315B8F"/>
                </a:solidFill>
              </a:defRPr>
            </a:pPr>
            <a:r>
              <a:rPr sz="1050" b="1" i="0">
                <a:solidFill>
                  <a:srgbClr val="315B8F"/>
                </a:solidFill>
              </a:rPr>
              <a:t>κόστος</a:t>
            </a:r>
          </a:p>
        </p:txBody>
      </p:sp>
      <p:sp>
        <p:nvSpPr>
          <p:cNvPr id="15" name="table-total-separator">
            <a:extLst>
              <a:ext uri="{FF2B5EF4-FFF2-40B4-BE49-F238E27FC236}">
                <a16:creationId xmlns:a16="http://schemas.microsoft.com/office/drawing/2014/main" id="{6A623E8A-FEBD-48B2-8AE1-A11596575541}"/>
              </a:ext>
            </a:extLst>
          </p:cNvPr>
          <p:cNvSpPr>
            <a:spLocks noGrp="1"/>
          </p:cNvSpPr>
          <p:nvPr/>
        </p:nvSpPr>
        <p:spPr>
          <a:xfrm>
            <a:off x="7981950" y="1676400"/>
            <a:ext cx="9525" cy="4476750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ow-rule-0">
            <a:extLst>
              <a:ext uri="{FF2B5EF4-FFF2-40B4-BE49-F238E27FC236}">
                <a16:creationId xmlns:a16="http://schemas.microsoft.com/office/drawing/2014/main" id="{D000A298-6EF4-40B4-A31D-DC6CBFEB2C70}"/>
              </a:ext>
            </a:extLst>
          </p:cNvPr>
          <p:cNvSpPr>
            <a:spLocks noGrp="1"/>
          </p:cNvSpPr>
          <p:nvPr/>
        </p:nvSpPr>
        <p:spPr>
          <a:xfrm>
            <a:off x="609600" y="29337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measure-0">
            <a:extLst>
              <a:ext uri="{FF2B5EF4-FFF2-40B4-BE49-F238E27FC236}">
                <a16:creationId xmlns:a16="http://schemas.microsoft.com/office/drawing/2014/main" id="{66C39232-976D-4632-9719-31389E5FE1F5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ΕΛΓΑ Νέας Γενιάς: μόνιμος μηχανισμός για πρόληψη και αντασφάλιση ακραίων καταστροφών</a:t>
            </a:r>
          </a:p>
        </p:txBody>
      </p:sp>
      <p:sp>
        <p:nvSpPr>
          <p:cNvPr id="18" name="measure-0-value-0">
            <a:extLst>
              <a:ext uri="{FF2B5EF4-FFF2-40B4-BE49-F238E27FC236}">
                <a16:creationId xmlns:a16="http://schemas.microsoft.com/office/drawing/2014/main" id="{43FC56FA-899A-4EF9-919D-19FD0DB4F6EA}"/>
              </a:ext>
            </a:extLst>
          </p:cNvPr>
          <p:cNvSpPr>
            <a:spLocks noGrp="1"/>
          </p:cNvSpPr>
          <p:nvPr/>
        </p:nvSpPr>
        <p:spPr>
          <a:xfrm>
            <a:off x="8039100" y="2343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19" name="measure-0-value-1">
            <a:extLst>
              <a:ext uri="{FF2B5EF4-FFF2-40B4-BE49-F238E27FC236}">
                <a16:creationId xmlns:a16="http://schemas.microsoft.com/office/drawing/2014/main" id="{5DE7C305-1048-4BB5-90A4-38266AD33217}"/>
              </a:ext>
            </a:extLst>
          </p:cNvPr>
          <p:cNvSpPr>
            <a:spLocks noGrp="1"/>
          </p:cNvSpPr>
          <p:nvPr/>
        </p:nvSpPr>
        <p:spPr>
          <a:xfrm>
            <a:off x="8896350" y="2343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40</a:t>
            </a:r>
          </a:p>
        </p:txBody>
      </p:sp>
      <p:sp>
        <p:nvSpPr>
          <p:cNvPr id="20" name="measure-0-value-2">
            <a:extLst>
              <a:ext uri="{FF2B5EF4-FFF2-40B4-BE49-F238E27FC236}">
                <a16:creationId xmlns:a16="http://schemas.microsoft.com/office/drawing/2014/main" id="{1A9B5CFF-EADA-4125-9790-654831E4EEF1}"/>
              </a:ext>
            </a:extLst>
          </p:cNvPr>
          <p:cNvSpPr>
            <a:spLocks noGrp="1"/>
          </p:cNvSpPr>
          <p:nvPr/>
        </p:nvSpPr>
        <p:spPr>
          <a:xfrm>
            <a:off x="9753600" y="2343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1" name="measure-0-value-3">
            <a:extLst>
              <a:ext uri="{FF2B5EF4-FFF2-40B4-BE49-F238E27FC236}">
                <a16:creationId xmlns:a16="http://schemas.microsoft.com/office/drawing/2014/main" id="{90F2292F-7490-4BBA-AC03-6123E630F416}"/>
              </a:ext>
            </a:extLst>
          </p:cNvPr>
          <p:cNvSpPr>
            <a:spLocks noGrp="1"/>
          </p:cNvSpPr>
          <p:nvPr/>
        </p:nvSpPr>
        <p:spPr>
          <a:xfrm>
            <a:off x="10610850" y="2343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2" name="measure-0-value-4">
            <a:extLst>
              <a:ext uri="{FF2B5EF4-FFF2-40B4-BE49-F238E27FC236}">
                <a16:creationId xmlns:a16="http://schemas.microsoft.com/office/drawing/2014/main" id="{D7CCCAE5-8250-4778-A821-5875020DB6E1}"/>
              </a:ext>
            </a:extLst>
          </p:cNvPr>
          <p:cNvSpPr>
            <a:spLocks noGrp="1"/>
          </p:cNvSpPr>
          <p:nvPr/>
        </p:nvSpPr>
        <p:spPr>
          <a:xfrm>
            <a:off x="6705600" y="23431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40</a:t>
            </a:r>
          </a:p>
        </p:txBody>
      </p:sp>
      <p:sp>
        <p:nvSpPr>
          <p:cNvPr id="23" name="row-rule-1">
            <a:extLst>
              <a:ext uri="{FF2B5EF4-FFF2-40B4-BE49-F238E27FC236}">
                <a16:creationId xmlns:a16="http://schemas.microsoft.com/office/drawing/2014/main" id="{BA5D77A8-7DB0-4457-B972-35CBD6B84F72}"/>
              </a:ext>
            </a:extLst>
          </p:cNvPr>
          <p:cNvSpPr>
            <a:spLocks noGrp="1"/>
          </p:cNvSpPr>
          <p:nvPr/>
        </p:nvSpPr>
        <p:spPr>
          <a:xfrm>
            <a:off x="609600" y="38671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measure-1">
            <a:extLst>
              <a:ext uri="{FF2B5EF4-FFF2-40B4-BE49-F238E27FC236}">
                <a16:creationId xmlns:a16="http://schemas.microsoft.com/office/drawing/2014/main" id="{0CBA4522-8394-4C12-9CE2-6A13C32BBFB7}"/>
              </a:ext>
            </a:extLst>
          </p:cNvPr>
          <p:cNvSpPr>
            <a:spLocks noGrp="1"/>
          </p:cNvSpPr>
          <p:nvPr/>
        </p:nvSpPr>
        <p:spPr>
          <a:xfrm>
            <a:off x="609600" y="31242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12μηνες συμβάσεις για 2.300 εποχικούς πυροσβέστες</a:t>
            </a:r>
          </a:p>
        </p:txBody>
      </p:sp>
      <p:sp>
        <p:nvSpPr>
          <p:cNvPr id="25" name="measure-1-value-0">
            <a:extLst>
              <a:ext uri="{FF2B5EF4-FFF2-40B4-BE49-F238E27FC236}">
                <a16:creationId xmlns:a16="http://schemas.microsoft.com/office/drawing/2014/main" id="{0F172FB6-EF4D-44CD-93D6-37548519CE41}"/>
              </a:ext>
            </a:extLst>
          </p:cNvPr>
          <p:cNvSpPr>
            <a:spLocks noGrp="1"/>
          </p:cNvSpPr>
          <p:nvPr/>
        </p:nvSpPr>
        <p:spPr>
          <a:xfrm>
            <a:off x="8039100" y="32766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15</a:t>
            </a:r>
          </a:p>
        </p:txBody>
      </p:sp>
      <p:sp>
        <p:nvSpPr>
          <p:cNvPr id="26" name="measure-1-value-1">
            <a:extLst>
              <a:ext uri="{FF2B5EF4-FFF2-40B4-BE49-F238E27FC236}">
                <a16:creationId xmlns:a16="http://schemas.microsoft.com/office/drawing/2014/main" id="{D7FB09BC-3F78-4A91-8ABB-5A902A05D059}"/>
              </a:ext>
            </a:extLst>
          </p:cNvPr>
          <p:cNvSpPr>
            <a:spLocks noGrp="1"/>
          </p:cNvSpPr>
          <p:nvPr/>
        </p:nvSpPr>
        <p:spPr>
          <a:xfrm>
            <a:off x="8896350" y="32766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7" name="measure-1-value-2">
            <a:extLst>
              <a:ext uri="{FF2B5EF4-FFF2-40B4-BE49-F238E27FC236}">
                <a16:creationId xmlns:a16="http://schemas.microsoft.com/office/drawing/2014/main" id="{BCC25507-C634-4E27-95F9-FF2E1ACC8F9E}"/>
              </a:ext>
            </a:extLst>
          </p:cNvPr>
          <p:cNvSpPr>
            <a:spLocks noGrp="1"/>
          </p:cNvSpPr>
          <p:nvPr/>
        </p:nvSpPr>
        <p:spPr>
          <a:xfrm>
            <a:off x="9753600" y="32766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8" name="measure-1-value-3">
            <a:extLst>
              <a:ext uri="{FF2B5EF4-FFF2-40B4-BE49-F238E27FC236}">
                <a16:creationId xmlns:a16="http://schemas.microsoft.com/office/drawing/2014/main" id="{FAE9C765-1D4D-4347-94BC-1256ACC41B06}"/>
              </a:ext>
            </a:extLst>
          </p:cNvPr>
          <p:cNvSpPr>
            <a:spLocks noGrp="1"/>
          </p:cNvSpPr>
          <p:nvPr/>
        </p:nvSpPr>
        <p:spPr>
          <a:xfrm>
            <a:off x="10610850" y="32766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9" name="measure-1-value-4">
            <a:extLst>
              <a:ext uri="{FF2B5EF4-FFF2-40B4-BE49-F238E27FC236}">
                <a16:creationId xmlns:a16="http://schemas.microsoft.com/office/drawing/2014/main" id="{A1B65045-2443-445F-80D0-738B03BA9D4A}"/>
              </a:ext>
            </a:extLst>
          </p:cNvPr>
          <p:cNvSpPr>
            <a:spLocks noGrp="1"/>
          </p:cNvSpPr>
          <p:nvPr/>
        </p:nvSpPr>
        <p:spPr>
          <a:xfrm>
            <a:off x="6705600" y="32766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15</a:t>
            </a:r>
          </a:p>
        </p:txBody>
      </p:sp>
      <p:sp>
        <p:nvSpPr>
          <p:cNvPr id="30" name="row-rule-2">
            <a:extLst>
              <a:ext uri="{FF2B5EF4-FFF2-40B4-BE49-F238E27FC236}">
                <a16:creationId xmlns:a16="http://schemas.microsoft.com/office/drawing/2014/main" id="{7641B75C-24B2-4917-9CA8-A7A8750647DC}"/>
              </a:ext>
            </a:extLst>
          </p:cNvPr>
          <p:cNvSpPr>
            <a:spLocks noGrp="1"/>
          </p:cNvSpPr>
          <p:nvPr/>
        </p:nvSpPr>
        <p:spPr>
          <a:xfrm>
            <a:off x="609600" y="479107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measure-2">
            <a:extLst>
              <a:ext uri="{FF2B5EF4-FFF2-40B4-BE49-F238E27FC236}">
                <a16:creationId xmlns:a16="http://schemas.microsoft.com/office/drawing/2014/main" id="{95AD2330-3334-471F-A80D-9B3F2C0634EC}"/>
              </a:ext>
            </a:extLst>
          </p:cNvPr>
          <p:cNvSpPr>
            <a:spLocks noGrp="1"/>
          </p:cNvSpPr>
          <p:nvPr/>
        </p:nvSpPr>
        <p:spPr>
          <a:xfrm>
            <a:off x="609600" y="40576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Δωρεάν αστικές μετακινήσεις σε Αθήνα και Θεσσαλονίκη</a:t>
            </a:r>
          </a:p>
        </p:txBody>
      </p:sp>
      <p:sp>
        <p:nvSpPr>
          <p:cNvPr id="32" name="measure-2-value-0">
            <a:extLst>
              <a:ext uri="{FF2B5EF4-FFF2-40B4-BE49-F238E27FC236}">
                <a16:creationId xmlns:a16="http://schemas.microsoft.com/office/drawing/2014/main" id="{829A24FE-E4A3-4AB3-BFB6-6A134AF7FFEE}"/>
              </a:ext>
            </a:extLst>
          </p:cNvPr>
          <p:cNvSpPr>
            <a:spLocks noGrp="1"/>
          </p:cNvSpPr>
          <p:nvPr/>
        </p:nvSpPr>
        <p:spPr>
          <a:xfrm>
            <a:off x="8039100" y="4210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250</a:t>
            </a:r>
          </a:p>
        </p:txBody>
      </p:sp>
      <p:sp>
        <p:nvSpPr>
          <p:cNvPr id="33" name="measure-2-value-1">
            <a:extLst>
              <a:ext uri="{FF2B5EF4-FFF2-40B4-BE49-F238E27FC236}">
                <a16:creationId xmlns:a16="http://schemas.microsoft.com/office/drawing/2014/main" id="{0FD57DF4-4F89-448B-9025-672E19B4317C}"/>
              </a:ext>
            </a:extLst>
          </p:cNvPr>
          <p:cNvSpPr>
            <a:spLocks noGrp="1"/>
          </p:cNvSpPr>
          <p:nvPr/>
        </p:nvSpPr>
        <p:spPr>
          <a:xfrm>
            <a:off x="8896350" y="4210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4" name="measure-2-value-2">
            <a:extLst>
              <a:ext uri="{FF2B5EF4-FFF2-40B4-BE49-F238E27FC236}">
                <a16:creationId xmlns:a16="http://schemas.microsoft.com/office/drawing/2014/main" id="{ACFE1AAA-BFCA-466C-8EBB-28AB29169491}"/>
              </a:ext>
            </a:extLst>
          </p:cNvPr>
          <p:cNvSpPr>
            <a:spLocks noGrp="1"/>
          </p:cNvSpPr>
          <p:nvPr/>
        </p:nvSpPr>
        <p:spPr>
          <a:xfrm>
            <a:off x="9753600" y="4210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5" name="measure-2-value-3">
            <a:extLst>
              <a:ext uri="{FF2B5EF4-FFF2-40B4-BE49-F238E27FC236}">
                <a16:creationId xmlns:a16="http://schemas.microsoft.com/office/drawing/2014/main" id="{A7E2E82D-CF4C-411A-AB07-7799DC525E14}"/>
              </a:ext>
            </a:extLst>
          </p:cNvPr>
          <p:cNvSpPr>
            <a:spLocks noGrp="1"/>
          </p:cNvSpPr>
          <p:nvPr/>
        </p:nvSpPr>
        <p:spPr>
          <a:xfrm>
            <a:off x="10610850" y="42100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6" name="measure-2-value-4">
            <a:extLst>
              <a:ext uri="{FF2B5EF4-FFF2-40B4-BE49-F238E27FC236}">
                <a16:creationId xmlns:a16="http://schemas.microsoft.com/office/drawing/2014/main" id="{FA761732-3128-4FC9-9384-A39557E6CFCF}"/>
              </a:ext>
            </a:extLst>
          </p:cNvPr>
          <p:cNvSpPr>
            <a:spLocks noGrp="1"/>
          </p:cNvSpPr>
          <p:nvPr/>
        </p:nvSpPr>
        <p:spPr>
          <a:xfrm>
            <a:off x="6705600" y="42100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250</a:t>
            </a:r>
          </a:p>
        </p:txBody>
      </p:sp>
      <p:sp>
        <p:nvSpPr>
          <p:cNvPr id="37" name="row-rule-3">
            <a:extLst>
              <a:ext uri="{FF2B5EF4-FFF2-40B4-BE49-F238E27FC236}">
                <a16:creationId xmlns:a16="http://schemas.microsoft.com/office/drawing/2014/main" id="{626CAA46-F644-44E4-876A-6BD04BF22481}"/>
              </a:ext>
            </a:extLst>
          </p:cNvPr>
          <p:cNvSpPr>
            <a:spLocks noGrp="1"/>
          </p:cNvSpPr>
          <p:nvPr/>
        </p:nvSpPr>
        <p:spPr>
          <a:xfrm>
            <a:off x="609600" y="57150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8" name="measure-3">
            <a:extLst>
              <a:ext uri="{FF2B5EF4-FFF2-40B4-BE49-F238E27FC236}">
                <a16:creationId xmlns:a16="http://schemas.microsoft.com/office/drawing/2014/main" id="{066CE125-2D7A-4749-947B-7A837DEA0CF5}"/>
              </a:ext>
            </a:extLst>
          </p:cNvPr>
          <p:cNvSpPr>
            <a:spLocks noGrp="1"/>
          </p:cNvSpPr>
          <p:nvPr/>
        </p:nvSpPr>
        <p:spPr>
          <a:xfrm>
            <a:off x="609600" y="4981575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Δικαίωμα να μείνεις στον τόπο σου σε μόνιμους κατοίκους οικισμών κάτω των 1.000 κατοίκων</a:t>
            </a:r>
          </a:p>
        </p:txBody>
      </p:sp>
      <p:sp>
        <p:nvSpPr>
          <p:cNvPr id="39" name="measure-3-value-0">
            <a:extLst>
              <a:ext uri="{FF2B5EF4-FFF2-40B4-BE49-F238E27FC236}">
                <a16:creationId xmlns:a16="http://schemas.microsoft.com/office/drawing/2014/main" id="{483CFCA5-02EF-420E-B117-DBCAED79F9A3}"/>
              </a:ext>
            </a:extLst>
          </p:cNvPr>
          <p:cNvSpPr>
            <a:spLocks noGrp="1"/>
          </p:cNvSpPr>
          <p:nvPr/>
        </p:nvSpPr>
        <p:spPr>
          <a:xfrm>
            <a:off x="8039100" y="51339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0" name="measure-3-value-1">
            <a:extLst>
              <a:ext uri="{FF2B5EF4-FFF2-40B4-BE49-F238E27FC236}">
                <a16:creationId xmlns:a16="http://schemas.microsoft.com/office/drawing/2014/main" id="{BE2D3942-49EF-47B4-80D9-F2AF4B37F2F7}"/>
              </a:ext>
            </a:extLst>
          </p:cNvPr>
          <p:cNvSpPr>
            <a:spLocks noGrp="1"/>
          </p:cNvSpPr>
          <p:nvPr/>
        </p:nvSpPr>
        <p:spPr>
          <a:xfrm>
            <a:off x="8896350" y="51339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1" name="measure-3-value-2">
            <a:extLst>
              <a:ext uri="{FF2B5EF4-FFF2-40B4-BE49-F238E27FC236}">
                <a16:creationId xmlns:a16="http://schemas.microsoft.com/office/drawing/2014/main" id="{D6A1EABA-262B-4D40-8015-48CB8F79D0A1}"/>
              </a:ext>
            </a:extLst>
          </p:cNvPr>
          <p:cNvSpPr>
            <a:spLocks noGrp="1"/>
          </p:cNvSpPr>
          <p:nvPr/>
        </p:nvSpPr>
        <p:spPr>
          <a:xfrm>
            <a:off x="9753600" y="51339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2" name="measure-3-value-3">
            <a:extLst>
              <a:ext uri="{FF2B5EF4-FFF2-40B4-BE49-F238E27FC236}">
                <a16:creationId xmlns:a16="http://schemas.microsoft.com/office/drawing/2014/main" id="{640AB4F3-C90F-4A31-B31E-C6F2D002B1E1}"/>
              </a:ext>
            </a:extLst>
          </p:cNvPr>
          <p:cNvSpPr>
            <a:spLocks noGrp="1"/>
          </p:cNvSpPr>
          <p:nvPr/>
        </p:nvSpPr>
        <p:spPr>
          <a:xfrm>
            <a:off x="10610850" y="51339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315B8F"/>
                </a:solidFill>
              </a:defRPr>
            </a:pPr>
            <a:r>
              <a:rPr sz="1200" b="1" i="0">
                <a:solidFill>
                  <a:srgbClr val="315B8F"/>
                </a:solidFill>
              </a:rPr>
              <a:t>150</a:t>
            </a:r>
          </a:p>
        </p:txBody>
      </p:sp>
      <p:sp>
        <p:nvSpPr>
          <p:cNvPr id="43" name="measure-3-value-4">
            <a:extLst>
              <a:ext uri="{FF2B5EF4-FFF2-40B4-BE49-F238E27FC236}">
                <a16:creationId xmlns:a16="http://schemas.microsoft.com/office/drawing/2014/main" id="{818CADC5-EB05-42EC-8783-1D0A5416979E}"/>
              </a:ext>
            </a:extLst>
          </p:cNvPr>
          <p:cNvSpPr>
            <a:spLocks noGrp="1"/>
          </p:cNvSpPr>
          <p:nvPr/>
        </p:nvSpPr>
        <p:spPr>
          <a:xfrm>
            <a:off x="6705600" y="513397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150</a:t>
            </a:r>
          </a:p>
        </p:txBody>
      </p:sp>
      <p:sp>
        <p:nvSpPr>
          <p:cNvPr id="59" name="section-total-bg-3-0">
            <a:extLst>
              <a:ext uri="{FF2B5EF4-FFF2-40B4-BE49-F238E27FC236}">
                <a16:creationId xmlns:a16="http://schemas.microsoft.com/office/drawing/2014/main" id="{57FDBB61-5A1F-4151-B42A-39BE2E0BDAEF}"/>
              </a:ext>
            </a:extLst>
          </p:cNvPr>
          <p:cNvSpPr>
            <a:spLocks noGrp="1"/>
          </p:cNvSpPr>
          <p:nvPr/>
        </p:nvSpPr>
        <p:spPr>
          <a:xfrm>
            <a:off x="6096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0" name="section-total-bg-3-1">
            <a:extLst>
              <a:ext uri="{FF2B5EF4-FFF2-40B4-BE49-F238E27FC236}">
                <a16:creationId xmlns:a16="http://schemas.microsoft.com/office/drawing/2014/main" id="{2DCA7670-8329-425D-A319-FC4B511330E0}"/>
              </a:ext>
            </a:extLst>
          </p:cNvPr>
          <p:cNvSpPr>
            <a:spLocks noGrp="1"/>
          </p:cNvSpPr>
          <p:nvPr/>
        </p:nvSpPr>
        <p:spPr>
          <a:xfrm>
            <a:off x="33528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1" name="section-total-bg-3-2">
            <a:extLst>
              <a:ext uri="{FF2B5EF4-FFF2-40B4-BE49-F238E27FC236}">
                <a16:creationId xmlns:a16="http://schemas.microsoft.com/office/drawing/2014/main" id="{925227B2-669E-48DD-8986-B1E48AD29A21}"/>
              </a:ext>
            </a:extLst>
          </p:cNvPr>
          <p:cNvSpPr>
            <a:spLocks noGrp="1"/>
          </p:cNvSpPr>
          <p:nvPr/>
        </p:nvSpPr>
        <p:spPr>
          <a:xfrm>
            <a:off x="60960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2" name="section-total-bg-3-3">
            <a:extLst>
              <a:ext uri="{FF2B5EF4-FFF2-40B4-BE49-F238E27FC236}">
                <a16:creationId xmlns:a16="http://schemas.microsoft.com/office/drawing/2014/main" id="{213F1F7F-1477-4CF3-9938-6D00DA4AE01F}"/>
              </a:ext>
            </a:extLst>
          </p:cNvPr>
          <p:cNvSpPr>
            <a:spLocks noGrp="1"/>
          </p:cNvSpPr>
          <p:nvPr/>
        </p:nvSpPr>
        <p:spPr>
          <a:xfrm>
            <a:off x="8839200" y="5724525"/>
            <a:ext cx="2743200" cy="42862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3" name="section-total-label-3">
            <a:extLst>
              <a:ext uri="{FF2B5EF4-FFF2-40B4-BE49-F238E27FC236}">
                <a16:creationId xmlns:a16="http://schemas.microsoft.com/office/drawing/2014/main" id="{0F256265-BC3A-4F84-8126-770EF23C209B}"/>
              </a:ext>
            </a:extLst>
          </p:cNvPr>
          <p:cNvSpPr>
            <a:spLocks noGrp="1"/>
          </p:cNvSpPr>
          <p:nvPr/>
        </p:nvSpPr>
        <p:spPr>
          <a:xfrm>
            <a:off x="609600" y="5791200"/>
            <a:ext cx="588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12243E"/>
                </a:solidFill>
              </a:defRPr>
            </a:pPr>
            <a:r>
              <a:rPr sz="1200" b="1">
                <a:solidFill>
                  <a:srgbClr val="12243E"/>
                </a:solidFill>
              </a:rPr>
              <a:t>Σύνολο ενότητας</a:t>
            </a:r>
          </a:p>
        </p:txBody>
      </p:sp>
      <p:sp>
        <p:nvSpPr>
          <p:cNvPr id="64" name="section-total-value-3-0">
            <a:extLst>
              <a:ext uri="{FF2B5EF4-FFF2-40B4-BE49-F238E27FC236}">
                <a16:creationId xmlns:a16="http://schemas.microsoft.com/office/drawing/2014/main" id="{228AF3FD-4683-4E48-83F7-ED2A1CFB5C67}"/>
              </a:ext>
            </a:extLst>
          </p:cNvPr>
          <p:cNvSpPr>
            <a:spLocks noGrp="1"/>
          </p:cNvSpPr>
          <p:nvPr/>
        </p:nvSpPr>
        <p:spPr>
          <a:xfrm>
            <a:off x="80391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265</a:t>
            </a:r>
          </a:p>
        </p:txBody>
      </p:sp>
      <p:sp>
        <p:nvSpPr>
          <p:cNvPr id="65" name="section-total-value-3-1">
            <a:extLst>
              <a:ext uri="{FF2B5EF4-FFF2-40B4-BE49-F238E27FC236}">
                <a16:creationId xmlns:a16="http://schemas.microsoft.com/office/drawing/2014/main" id="{F6F76481-27C8-4996-A404-92BF41DBAC91}"/>
              </a:ext>
            </a:extLst>
          </p:cNvPr>
          <p:cNvSpPr>
            <a:spLocks noGrp="1"/>
          </p:cNvSpPr>
          <p:nvPr/>
        </p:nvSpPr>
        <p:spPr>
          <a:xfrm>
            <a:off x="88963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40</a:t>
            </a:r>
          </a:p>
        </p:txBody>
      </p:sp>
      <p:sp>
        <p:nvSpPr>
          <p:cNvPr id="66" name="section-total-value-3-2">
            <a:extLst>
              <a:ext uri="{FF2B5EF4-FFF2-40B4-BE49-F238E27FC236}">
                <a16:creationId xmlns:a16="http://schemas.microsoft.com/office/drawing/2014/main" id="{F69249F5-E2D1-4195-AF49-517C0624CA90}"/>
              </a:ext>
            </a:extLst>
          </p:cNvPr>
          <p:cNvSpPr>
            <a:spLocks noGrp="1"/>
          </p:cNvSpPr>
          <p:nvPr/>
        </p:nvSpPr>
        <p:spPr>
          <a:xfrm>
            <a:off x="975360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5E6978"/>
                </a:solidFill>
              </a:defRPr>
            </a:pPr>
            <a:r>
              <a:rPr sz="1200" b="1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67" name="section-total-value-3-3">
            <a:extLst>
              <a:ext uri="{FF2B5EF4-FFF2-40B4-BE49-F238E27FC236}">
                <a16:creationId xmlns:a16="http://schemas.microsoft.com/office/drawing/2014/main" id="{FB9F15D5-C48A-443A-A619-C127C10ADF05}"/>
              </a:ext>
            </a:extLst>
          </p:cNvPr>
          <p:cNvSpPr>
            <a:spLocks noGrp="1"/>
          </p:cNvSpPr>
          <p:nvPr/>
        </p:nvSpPr>
        <p:spPr>
          <a:xfrm>
            <a:off x="10610850" y="5791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315B8F"/>
                </a:solidFill>
              </a:defRPr>
            </a:pPr>
            <a:r>
              <a:rPr sz="1200" b="1">
                <a:solidFill>
                  <a:srgbClr val="315B8F"/>
                </a:solidFill>
              </a:rPr>
              <a:t>150</a:t>
            </a:r>
          </a:p>
        </p:txBody>
      </p:sp>
      <p:sp>
        <p:nvSpPr>
          <p:cNvPr id="68" name="section-total-value-3-4">
            <a:extLst>
              <a:ext uri="{FF2B5EF4-FFF2-40B4-BE49-F238E27FC236}">
                <a16:creationId xmlns:a16="http://schemas.microsoft.com/office/drawing/2014/main" id="{BC4670B4-0E7C-44F1-948C-EA76C98672AA}"/>
              </a:ext>
            </a:extLst>
          </p:cNvPr>
          <p:cNvSpPr>
            <a:spLocks noGrp="1"/>
          </p:cNvSpPr>
          <p:nvPr/>
        </p:nvSpPr>
        <p:spPr>
          <a:xfrm>
            <a:off x="6705600" y="57912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12243E"/>
                </a:solidFill>
              </a:defRPr>
            </a:pPr>
            <a:r>
              <a:rPr sz="1350" b="1">
                <a:solidFill>
                  <a:srgbClr val="12243E"/>
                </a:solidFill>
              </a:rPr>
              <a:t>455</a:t>
            </a:r>
          </a:p>
        </p:txBody>
      </p:sp>
      <p:sp>
        <p:nvSpPr>
          <p:cNvPr id="69" name="section-total-bottom-rule-3">
            <a:extLst>
              <a:ext uri="{FF2B5EF4-FFF2-40B4-BE49-F238E27FC236}">
                <a16:creationId xmlns:a16="http://schemas.microsoft.com/office/drawing/2014/main" id="{1DECC4B4-C34C-4557-AE30-6569F5628310}"/>
              </a:ext>
            </a:extLst>
          </p:cNvPr>
          <p:cNvSpPr>
            <a:spLocks noGrp="1"/>
          </p:cNvSpPr>
          <p:nvPr/>
        </p:nvSpPr>
        <p:spPr>
          <a:xfrm>
            <a:off x="609600" y="61436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1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yebrow-6">
            <a:extLst>
              <a:ext uri="{FF2B5EF4-FFF2-40B4-BE49-F238E27FC236}">
                <a16:creationId xmlns:a16="http://schemas.microsoft.com/office/drawing/2014/main" id="{564B8E71-851B-4D69-B6C8-3C371E56113E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6">
            <a:extLst>
              <a:ext uri="{FF2B5EF4-FFF2-40B4-BE49-F238E27FC236}">
                <a16:creationId xmlns:a16="http://schemas.microsoft.com/office/drawing/2014/main" id="{2A532790-64EC-4D54-8402-E535D484E8F6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Φορολογικές ελαφρύνσεις για νοικοκυριά και επιχειρήσεις</a:t>
            </a:r>
          </a:p>
        </p:txBody>
      </p:sp>
      <p:sp>
        <p:nvSpPr>
          <p:cNvPr id="3" name="title-rule-6">
            <a:extLst>
              <a:ext uri="{FF2B5EF4-FFF2-40B4-BE49-F238E27FC236}">
                <a16:creationId xmlns:a16="http://schemas.microsoft.com/office/drawing/2014/main" id="{DDB6BD43-A724-4620-B0C6-094B9980EF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6">
            <a:extLst>
              <a:ext uri="{FF2B5EF4-FFF2-40B4-BE49-F238E27FC236}">
                <a16:creationId xmlns:a16="http://schemas.microsoft.com/office/drawing/2014/main" id="{2F99A1AF-9ED0-4C45-884A-AAA718A0F45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6">
            <a:extLst>
              <a:ext uri="{FF2B5EF4-FFF2-40B4-BE49-F238E27FC236}">
                <a16:creationId xmlns:a16="http://schemas.microsoft.com/office/drawing/2014/main" id="{1E539CD7-1D7B-48C1-BC66-1EF3C2A0E2F1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6">
            <a:extLst>
              <a:ext uri="{FF2B5EF4-FFF2-40B4-BE49-F238E27FC236}">
                <a16:creationId xmlns:a16="http://schemas.microsoft.com/office/drawing/2014/main" id="{2B9C3D7F-D5A0-49F8-B6DA-9C6B77F9C693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08</a:t>
            </a:r>
          </a:p>
        </p:txBody>
      </p:sp>
      <p:sp>
        <p:nvSpPr>
          <p:cNvPr id="7" name="slide-6-unit">
            <a:extLst>
              <a:ext uri="{FF2B5EF4-FFF2-40B4-BE49-F238E27FC236}">
                <a16:creationId xmlns:a16="http://schemas.microsoft.com/office/drawing/2014/main" id="{B4EF37D4-BEAD-4B48-B84B-5ECC234D94FB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10972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Απώλεια εσόδων ανά έτος, σε εκατ. ευρώ · Ενδεικτική χρονική κατανομή βάσει των ετήσιων δημοσιονομικών περιθωρίων.</a:t>
            </a:r>
          </a:p>
        </p:txBody>
      </p:sp>
      <p:sp>
        <p:nvSpPr>
          <p:cNvPr id="8" name="table-header-rule">
            <a:extLst>
              <a:ext uri="{FF2B5EF4-FFF2-40B4-BE49-F238E27FC236}">
                <a16:creationId xmlns:a16="http://schemas.microsoft.com/office/drawing/2014/main" id="{4FBF25BE-B3D8-4C3D-A036-217289C46892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972800" cy="38100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able-header-0">
            <a:extLst>
              <a:ext uri="{FF2B5EF4-FFF2-40B4-BE49-F238E27FC236}">
                <a16:creationId xmlns:a16="http://schemas.microsoft.com/office/drawing/2014/main" id="{8C4D9F69-4880-4634-88F1-B373868D7729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5943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Μέτρο</a:t>
            </a:r>
          </a:p>
        </p:txBody>
      </p:sp>
      <p:sp>
        <p:nvSpPr>
          <p:cNvPr id="10" name="table-header-1">
            <a:extLst>
              <a:ext uri="{FF2B5EF4-FFF2-40B4-BE49-F238E27FC236}">
                <a16:creationId xmlns:a16="http://schemas.microsoft.com/office/drawing/2014/main" id="{B0E0CB11-30E0-41C0-BD51-4B57276FB59E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7A263A"/>
                </a:solidFill>
              </a:defRPr>
            </a:pPr>
            <a:r>
              <a:rPr sz="1050" b="1" i="0">
                <a:solidFill>
                  <a:srgbClr val="7A263A"/>
                </a:solidFill>
              </a:rPr>
              <a:t>2027</a:t>
            </a:r>
          </a:p>
        </p:txBody>
      </p:sp>
      <p:sp>
        <p:nvSpPr>
          <p:cNvPr id="11" name="table-header-2">
            <a:extLst>
              <a:ext uri="{FF2B5EF4-FFF2-40B4-BE49-F238E27FC236}">
                <a16:creationId xmlns:a16="http://schemas.microsoft.com/office/drawing/2014/main" id="{70EBC6C8-90A6-4504-B5A7-A38C98ED6665}"/>
              </a:ext>
            </a:extLst>
          </p:cNvPr>
          <p:cNvSpPr>
            <a:spLocks noGrp="1"/>
          </p:cNvSpPr>
          <p:nvPr/>
        </p:nvSpPr>
        <p:spPr>
          <a:xfrm>
            <a:off x="88963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7A263A"/>
                </a:solidFill>
              </a:defRPr>
            </a:pPr>
            <a:r>
              <a:rPr sz="1050" b="1" i="0">
                <a:solidFill>
                  <a:srgbClr val="7A263A"/>
                </a:solidFill>
              </a:rPr>
              <a:t>2028</a:t>
            </a:r>
          </a:p>
        </p:txBody>
      </p:sp>
      <p:sp>
        <p:nvSpPr>
          <p:cNvPr id="12" name="table-header-3">
            <a:extLst>
              <a:ext uri="{FF2B5EF4-FFF2-40B4-BE49-F238E27FC236}">
                <a16:creationId xmlns:a16="http://schemas.microsoft.com/office/drawing/2014/main" id="{B59F3455-9B27-4116-B346-4CA6F4AE7EFA}"/>
              </a:ext>
            </a:extLst>
          </p:cNvPr>
          <p:cNvSpPr>
            <a:spLocks noGrp="1"/>
          </p:cNvSpPr>
          <p:nvPr/>
        </p:nvSpPr>
        <p:spPr>
          <a:xfrm>
            <a:off x="97536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7A263A"/>
                </a:solidFill>
              </a:defRPr>
            </a:pPr>
            <a:r>
              <a:rPr sz="1050" b="1" i="0">
                <a:solidFill>
                  <a:srgbClr val="7A263A"/>
                </a:solidFill>
              </a:rPr>
              <a:t>2029</a:t>
            </a:r>
          </a:p>
        </p:txBody>
      </p:sp>
      <p:sp>
        <p:nvSpPr>
          <p:cNvPr id="13" name="table-header-4">
            <a:extLst>
              <a:ext uri="{FF2B5EF4-FFF2-40B4-BE49-F238E27FC236}">
                <a16:creationId xmlns:a16="http://schemas.microsoft.com/office/drawing/2014/main" id="{C9FA33C6-B149-4D76-94F2-90375A7921C9}"/>
              </a:ext>
            </a:extLst>
          </p:cNvPr>
          <p:cNvSpPr>
            <a:spLocks noGrp="1"/>
          </p:cNvSpPr>
          <p:nvPr/>
        </p:nvSpPr>
        <p:spPr>
          <a:xfrm>
            <a:off x="106108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7A263A"/>
                </a:solidFill>
              </a:defRPr>
            </a:pPr>
            <a:r>
              <a:rPr sz="1050" b="1" i="0">
                <a:solidFill>
                  <a:srgbClr val="7A263A"/>
                </a:solidFill>
              </a:rPr>
              <a:t>2030</a:t>
            </a:r>
          </a:p>
        </p:txBody>
      </p:sp>
      <p:sp>
        <p:nvSpPr>
          <p:cNvPr id="14" name="table-header-5">
            <a:extLst>
              <a:ext uri="{FF2B5EF4-FFF2-40B4-BE49-F238E27FC236}">
                <a16:creationId xmlns:a16="http://schemas.microsoft.com/office/drawing/2014/main" id="{D5136D2A-5E9C-448A-BFA6-FF95B5CBFA34}"/>
              </a:ext>
            </a:extLst>
          </p:cNvPr>
          <p:cNvSpPr>
            <a:spLocks noGrp="1"/>
          </p:cNvSpPr>
          <p:nvPr/>
        </p:nvSpPr>
        <p:spPr>
          <a:xfrm>
            <a:off x="6705600" y="1657350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050" b="1" i="0">
                <a:solidFill>
                  <a:srgbClr val="7A263A"/>
                </a:solidFill>
              </a:defRPr>
            </a:pPr>
            <a:r>
              <a:rPr sz="1050" b="1" i="0">
                <a:solidFill>
                  <a:srgbClr val="7A263A"/>
                </a:solidFill>
              </a:rPr>
              <a:t>Πλήρες ετήσιο</a:t>
            </a:r>
            <a:endParaRPr sz="1050" b="1" i="0">
              <a:solidFill>
                <a:srgbClr val="2F7667"/>
              </a:solidFill>
            </a:endParaRPr>
          </a:p>
          <a:p>
            <a:pPr algn="r">
              <a:buNone/>
              <a:defRPr sz="1050" b="1" i="0">
                <a:solidFill>
                  <a:srgbClr val="7A263A"/>
                </a:solidFill>
              </a:defRPr>
            </a:pPr>
            <a:r>
              <a:rPr sz="1050" b="1" i="0">
                <a:solidFill>
                  <a:srgbClr val="7A263A"/>
                </a:solidFill>
              </a:rPr>
              <a:t>κόστος</a:t>
            </a:r>
            <a:endParaRPr sz="1050" b="1" i="0">
              <a:solidFill>
                <a:srgbClr val="2F7667"/>
              </a:solidFill>
            </a:endParaRPr>
          </a:p>
        </p:txBody>
      </p:sp>
      <p:sp>
        <p:nvSpPr>
          <p:cNvPr id="15" name="table-total-separator">
            <a:extLst>
              <a:ext uri="{FF2B5EF4-FFF2-40B4-BE49-F238E27FC236}">
                <a16:creationId xmlns:a16="http://schemas.microsoft.com/office/drawing/2014/main" id="{1EF622DF-BFD9-4D1B-929C-319CAF18D476}"/>
              </a:ext>
            </a:extLst>
          </p:cNvPr>
          <p:cNvSpPr>
            <a:spLocks noGrp="1"/>
          </p:cNvSpPr>
          <p:nvPr/>
        </p:nvSpPr>
        <p:spPr>
          <a:xfrm>
            <a:off x="7981950" y="1676400"/>
            <a:ext cx="9525" cy="45434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ow-rule-0">
            <a:extLst>
              <a:ext uri="{FF2B5EF4-FFF2-40B4-BE49-F238E27FC236}">
                <a16:creationId xmlns:a16="http://schemas.microsoft.com/office/drawing/2014/main" id="{8BBD8B92-2341-4BDB-9444-D12141BCB16D}"/>
              </a:ext>
            </a:extLst>
          </p:cNvPr>
          <p:cNvSpPr>
            <a:spLocks noGrp="1"/>
          </p:cNvSpPr>
          <p:nvPr/>
        </p:nvSpPr>
        <p:spPr>
          <a:xfrm>
            <a:off x="609600" y="277177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measure-0">
            <a:extLst>
              <a:ext uri="{FF2B5EF4-FFF2-40B4-BE49-F238E27FC236}">
                <a16:creationId xmlns:a16="http://schemas.microsoft.com/office/drawing/2014/main" id="{6C95D815-C1FB-475B-B184-D51D5C020667}"/>
              </a:ext>
            </a:extLst>
          </p:cNvPr>
          <p:cNvSpPr>
            <a:spLocks noGrp="1"/>
          </p:cNvSpPr>
          <p:nvPr/>
        </p:nvSpPr>
        <p:spPr>
          <a:xfrm>
            <a:off x="609600" y="211455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Χαμηλότερες τιμές με μείωση ΦΠΑ στο 6% σε επιλεγμένα βασικά προϊόντα</a:t>
            </a:r>
          </a:p>
        </p:txBody>
      </p:sp>
      <p:sp>
        <p:nvSpPr>
          <p:cNvPr id="18" name="measure-0-value-0">
            <a:extLst>
              <a:ext uri="{FF2B5EF4-FFF2-40B4-BE49-F238E27FC236}">
                <a16:creationId xmlns:a16="http://schemas.microsoft.com/office/drawing/2014/main" id="{7537A8A2-579F-4151-A50A-878CC01134A4}"/>
              </a:ext>
            </a:extLst>
          </p:cNvPr>
          <p:cNvSpPr>
            <a:spLocks noGrp="1"/>
          </p:cNvSpPr>
          <p:nvPr/>
        </p:nvSpPr>
        <p:spPr>
          <a:xfrm>
            <a:off x="8039100" y="22669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400</a:t>
            </a:r>
          </a:p>
        </p:txBody>
      </p:sp>
      <p:sp>
        <p:nvSpPr>
          <p:cNvPr id="19" name="measure-0-value-1">
            <a:extLst>
              <a:ext uri="{FF2B5EF4-FFF2-40B4-BE49-F238E27FC236}">
                <a16:creationId xmlns:a16="http://schemas.microsoft.com/office/drawing/2014/main" id="{3DFB81D9-21B8-400F-9D15-F781CF9B6038}"/>
              </a:ext>
            </a:extLst>
          </p:cNvPr>
          <p:cNvSpPr>
            <a:spLocks noGrp="1"/>
          </p:cNvSpPr>
          <p:nvPr/>
        </p:nvSpPr>
        <p:spPr>
          <a:xfrm>
            <a:off x="8896350" y="22669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0" name="measure-0-value-2">
            <a:extLst>
              <a:ext uri="{FF2B5EF4-FFF2-40B4-BE49-F238E27FC236}">
                <a16:creationId xmlns:a16="http://schemas.microsoft.com/office/drawing/2014/main" id="{8E7A8126-DD90-4D8A-9B71-BB20249DBAC1}"/>
              </a:ext>
            </a:extLst>
          </p:cNvPr>
          <p:cNvSpPr>
            <a:spLocks noGrp="1"/>
          </p:cNvSpPr>
          <p:nvPr/>
        </p:nvSpPr>
        <p:spPr>
          <a:xfrm>
            <a:off x="9753600" y="22669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1" name="measure-0-value-3">
            <a:extLst>
              <a:ext uri="{FF2B5EF4-FFF2-40B4-BE49-F238E27FC236}">
                <a16:creationId xmlns:a16="http://schemas.microsoft.com/office/drawing/2014/main" id="{BFB5DB20-744A-42DB-8315-2A139512EE9F}"/>
              </a:ext>
            </a:extLst>
          </p:cNvPr>
          <p:cNvSpPr>
            <a:spLocks noGrp="1"/>
          </p:cNvSpPr>
          <p:nvPr/>
        </p:nvSpPr>
        <p:spPr>
          <a:xfrm>
            <a:off x="10610850" y="22669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2" name="measure-0-value-4">
            <a:extLst>
              <a:ext uri="{FF2B5EF4-FFF2-40B4-BE49-F238E27FC236}">
                <a16:creationId xmlns:a16="http://schemas.microsoft.com/office/drawing/2014/main" id="{FAE57CB5-9785-40F3-83F1-61D679AE50B4}"/>
              </a:ext>
            </a:extLst>
          </p:cNvPr>
          <p:cNvSpPr>
            <a:spLocks noGrp="1"/>
          </p:cNvSpPr>
          <p:nvPr/>
        </p:nvSpPr>
        <p:spPr>
          <a:xfrm>
            <a:off x="6705600" y="22669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400</a:t>
            </a:r>
          </a:p>
        </p:txBody>
      </p:sp>
      <p:sp>
        <p:nvSpPr>
          <p:cNvPr id="23" name="row-rule-1">
            <a:extLst>
              <a:ext uri="{FF2B5EF4-FFF2-40B4-BE49-F238E27FC236}">
                <a16:creationId xmlns:a16="http://schemas.microsoft.com/office/drawing/2014/main" id="{BB054646-B1F9-4942-9D87-E2B54E50781C}"/>
              </a:ext>
            </a:extLst>
          </p:cNvPr>
          <p:cNvSpPr>
            <a:spLocks noGrp="1"/>
          </p:cNvSpPr>
          <p:nvPr/>
        </p:nvSpPr>
        <p:spPr>
          <a:xfrm>
            <a:off x="609600" y="35433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measure-1">
            <a:extLst>
              <a:ext uri="{FF2B5EF4-FFF2-40B4-BE49-F238E27FC236}">
                <a16:creationId xmlns:a16="http://schemas.microsoft.com/office/drawing/2014/main" id="{E5E6ED8C-4870-4015-828A-458EE95E7EF5}"/>
              </a:ext>
            </a:extLst>
          </p:cNvPr>
          <p:cNvSpPr>
            <a:spLocks noGrp="1"/>
          </p:cNvSpPr>
          <p:nvPr/>
        </p:nvSpPr>
        <p:spPr>
          <a:xfrm>
            <a:off x="609600" y="2886075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Διπλάσια έκπτωση φόρου για παιδιά σε οικογένειες μισθωτών</a:t>
            </a:r>
          </a:p>
        </p:txBody>
      </p:sp>
      <p:sp>
        <p:nvSpPr>
          <p:cNvPr id="25" name="measure-1-value-0">
            <a:extLst>
              <a:ext uri="{FF2B5EF4-FFF2-40B4-BE49-F238E27FC236}">
                <a16:creationId xmlns:a16="http://schemas.microsoft.com/office/drawing/2014/main" id="{1AAFD80E-D8D6-4F32-B92D-CB207DD21249}"/>
              </a:ext>
            </a:extLst>
          </p:cNvPr>
          <p:cNvSpPr>
            <a:spLocks noGrp="1"/>
          </p:cNvSpPr>
          <p:nvPr/>
        </p:nvSpPr>
        <p:spPr>
          <a:xfrm>
            <a:off x="8039100" y="30384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6" name="measure-1-value-1">
            <a:extLst>
              <a:ext uri="{FF2B5EF4-FFF2-40B4-BE49-F238E27FC236}">
                <a16:creationId xmlns:a16="http://schemas.microsoft.com/office/drawing/2014/main" id="{A3E777C0-DC4B-4006-9C04-A1A298F8EACC}"/>
              </a:ext>
            </a:extLst>
          </p:cNvPr>
          <p:cNvSpPr>
            <a:spLocks noGrp="1"/>
          </p:cNvSpPr>
          <p:nvPr/>
        </p:nvSpPr>
        <p:spPr>
          <a:xfrm>
            <a:off x="8896350" y="30384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830</a:t>
            </a:r>
          </a:p>
        </p:txBody>
      </p:sp>
      <p:sp>
        <p:nvSpPr>
          <p:cNvPr id="27" name="measure-1-value-2">
            <a:extLst>
              <a:ext uri="{FF2B5EF4-FFF2-40B4-BE49-F238E27FC236}">
                <a16:creationId xmlns:a16="http://schemas.microsoft.com/office/drawing/2014/main" id="{B43A8D21-AFA5-43F1-BBCB-FEF2D5633AE0}"/>
              </a:ext>
            </a:extLst>
          </p:cNvPr>
          <p:cNvSpPr>
            <a:spLocks noGrp="1"/>
          </p:cNvSpPr>
          <p:nvPr/>
        </p:nvSpPr>
        <p:spPr>
          <a:xfrm>
            <a:off x="9753600" y="30384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8" name="measure-1-value-3">
            <a:extLst>
              <a:ext uri="{FF2B5EF4-FFF2-40B4-BE49-F238E27FC236}">
                <a16:creationId xmlns:a16="http://schemas.microsoft.com/office/drawing/2014/main" id="{CE3835D8-1BD9-493C-B12E-89C1BED68785}"/>
              </a:ext>
            </a:extLst>
          </p:cNvPr>
          <p:cNvSpPr>
            <a:spLocks noGrp="1"/>
          </p:cNvSpPr>
          <p:nvPr/>
        </p:nvSpPr>
        <p:spPr>
          <a:xfrm>
            <a:off x="10610850" y="30384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9" name="measure-1-value-4">
            <a:extLst>
              <a:ext uri="{FF2B5EF4-FFF2-40B4-BE49-F238E27FC236}">
                <a16:creationId xmlns:a16="http://schemas.microsoft.com/office/drawing/2014/main" id="{6ECF1C53-1E20-4DCA-99DC-5DE79D791BAC}"/>
              </a:ext>
            </a:extLst>
          </p:cNvPr>
          <p:cNvSpPr>
            <a:spLocks noGrp="1"/>
          </p:cNvSpPr>
          <p:nvPr/>
        </p:nvSpPr>
        <p:spPr>
          <a:xfrm>
            <a:off x="6705600" y="303847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830</a:t>
            </a:r>
          </a:p>
        </p:txBody>
      </p:sp>
      <p:sp>
        <p:nvSpPr>
          <p:cNvPr id="30" name="row-rule-2">
            <a:extLst>
              <a:ext uri="{FF2B5EF4-FFF2-40B4-BE49-F238E27FC236}">
                <a16:creationId xmlns:a16="http://schemas.microsoft.com/office/drawing/2014/main" id="{F7AC6699-A461-446A-B366-536E1027536E}"/>
              </a:ext>
            </a:extLst>
          </p:cNvPr>
          <p:cNvSpPr>
            <a:spLocks noGrp="1"/>
          </p:cNvSpPr>
          <p:nvPr/>
        </p:nvSpPr>
        <p:spPr>
          <a:xfrm>
            <a:off x="609600" y="43148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measure-2">
            <a:extLst>
              <a:ext uri="{FF2B5EF4-FFF2-40B4-BE49-F238E27FC236}">
                <a16:creationId xmlns:a16="http://schemas.microsoft.com/office/drawing/2014/main" id="{8A851E0A-57DD-4975-9DE3-358F6F0A4228}"/>
              </a:ext>
            </a:extLst>
          </p:cNvPr>
          <p:cNvSpPr>
            <a:spLocks noGrp="1"/>
          </p:cNvSpPr>
          <p:nvPr/>
        </p:nvSpPr>
        <p:spPr>
          <a:xfrm>
            <a:off x="609600" y="36576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Κατάργηση τέλους επιτηδεύματος στα νομικά πρόσωπα</a:t>
            </a:r>
          </a:p>
        </p:txBody>
      </p:sp>
      <p:sp>
        <p:nvSpPr>
          <p:cNvPr id="32" name="measure-2-value-0">
            <a:extLst>
              <a:ext uri="{FF2B5EF4-FFF2-40B4-BE49-F238E27FC236}">
                <a16:creationId xmlns:a16="http://schemas.microsoft.com/office/drawing/2014/main" id="{01A990E9-E255-41BD-B7AE-EF3BBC48C5CB}"/>
              </a:ext>
            </a:extLst>
          </p:cNvPr>
          <p:cNvSpPr>
            <a:spLocks noGrp="1"/>
          </p:cNvSpPr>
          <p:nvPr/>
        </p:nvSpPr>
        <p:spPr>
          <a:xfrm>
            <a:off x="8039100" y="3810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240</a:t>
            </a:r>
          </a:p>
        </p:txBody>
      </p:sp>
      <p:sp>
        <p:nvSpPr>
          <p:cNvPr id="33" name="measure-2-value-1">
            <a:extLst>
              <a:ext uri="{FF2B5EF4-FFF2-40B4-BE49-F238E27FC236}">
                <a16:creationId xmlns:a16="http://schemas.microsoft.com/office/drawing/2014/main" id="{D5452F60-7D7E-445B-8315-0CBDF0A1DC70}"/>
              </a:ext>
            </a:extLst>
          </p:cNvPr>
          <p:cNvSpPr>
            <a:spLocks noGrp="1"/>
          </p:cNvSpPr>
          <p:nvPr/>
        </p:nvSpPr>
        <p:spPr>
          <a:xfrm>
            <a:off x="8896350" y="3810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4" name="measure-2-value-2">
            <a:extLst>
              <a:ext uri="{FF2B5EF4-FFF2-40B4-BE49-F238E27FC236}">
                <a16:creationId xmlns:a16="http://schemas.microsoft.com/office/drawing/2014/main" id="{504AB640-7543-4CB6-BFD7-AD3FC494B45A}"/>
              </a:ext>
            </a:extLst>
          </p:cNvPr>
          <p:cNvSpPr>
            <a:spLocks noGrp="1"/>
          </p:cNvSpPr>
          <p:nvPr/>
        </p:nvSpPr>
        <p:spPr>
          <a:xfrm>
            <a:off x="9753600" y="3810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5" name="measure-2-value-3">
            <a:extLst>
              <a:ext uri="{FF2B5EF4-FFF2-40B4-BE49-F238E27FC236}">
                <a16:creationId xmlns:a16="http://schemas.microsoft.com/office/drawing/2014/main" id="{512274D3-B982-4236-8E21-D23DE6C7EE3F}"/>
              </a:ext>
            </a:extLst>
          </p:cNvPr>
          <p:cNvSpPr>
            <a:spLocks noGrp="1"/>
          </p:cNvSpPr>
          <p:nvPr/>
        </p:nvSpPr>
        <p:spPr>
          <a:xfrm>
            <a:off x="10610850" y="3810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6" name="measure-2-value-4">
            <a:extLst>
              <a:ext uri="{FF2B5EF4-FFF2-40B4-BE49-F238E27FC236}">
                <a16:creationId xmlns:a16="http://schemas.microsoft.com/office/drawing/2014/main" id="{BF01251F-0BDF-4F26-B8A9-308BEFCB9C5D}"/>
              </a:ext>
            </a:extLst>
          </p:cNvPr>
          <p:cNvSpPr>
            <a:spLocks noGrp="1"/>
          </p:cNvSpPr>
          <p:nvPr/>
        </p:nvSpPr>
        <p:spPr>
          <a:xfrm>
            <a:off x="6705600" y="38100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240</a:t>
            </a:r>
          </a:p>
        </p:txBody>
      </p:sp>
      <p:sp>
        <p:nvSpPr>
          <p:cNvPr id="37" name="row-rule-3">
            <a:extLst>
              <a:ext uri="{FF2B5EF4-FFF2-40B4-BE49-F238E27FC236}">
                <a16:creationId xmlns:a16="http://schemas.microsoft.com/office/drawing/2014/main" id="{1367D7A7-57DC-4D4E-9E78-9E916E2BFEE5}"/>
              </a:ext>
            </a:extLst>
          </p:cNvPr>
          <p:cNvSpPr>
            <a:spLocks noGrp="1"/>
          </p:cNvSpPr>
          <p:nvPr/>
        </p:nvSpPr>
        <p:spPr>
          <a:xfrm>
            <a:off x="609600" y="50768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8" name="measure-3">
            <a:extLst>
              <a:ext uri="{FF2B5EF4-FFF2-40B4-BE49-F238E27FC236}">
                <a16:creationId xmlns:a16="http://schemas.microsoft.com/office/drawing/2014/main" id="{414D899C-459F-496E-9425-75BE6D8D6662}"/>
              </a:ext>
            </a:extLst>
          </p:cNvPr>
          <p:cNvSpPr>
            <a:spLocks noGrp="1"/>
          </p:cNvSpPr>
          <p:nvPr/>
        </p:nvSpPr>
        <p:spPr>
          <a:xfrm>
            <a:off x="609600" y="44196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Κατάργηση προκαταβολής φόρου για ατομικές επιχειρήσεις</a:t>
            </a:r>
          </a:p>
        </p:txBody>
      </p:sp>
      <p:sp>
        <p:nvSpPr>
          <p:cNvPr id="39" name="measure-3-value-0">
            <a:extLst>
              <a:ext uri="{FF2B5EF4-FFF2-40B4-BE49-F238E27FC236}">
                <a16:creationId xmlns:a16="http://schemas.microsoft.com/office/drawing/2014/main" id="{D7306596-14F6-479B-8633-3D5966A8C551}"/>
              </a:ext>
            </a:extLst>
          </p:cNvPr>
          <p:cNvSpPr>
            <a:spLocks noGrp="1"/>
          </p:cNvSpPr>
          <p:nvPr/>
        </p:nvSpPr>
        <p:spPr>
          <a:xfrm>
            <a:off x="8039100" y="4572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0" name="measure-3-value-1">
            <a:extLst>
              <a:ext uri="{FF2B5EF4-FFF2-40B4-BE49-F238E27FC236}">
                <a16:creationId xmlns:a16="http://schemas.microsoft.com/office/drawing/2014/main" id="{BB17E1A0-48E4-4491-AD2B-DA0CBD38FF40}"/>
              </a:ext>
            </a:extLst>
          </p:cNvPr>
          <p:cNvSpPr>
            <a:spLocks noGrp="1"/>
          </p:cNvSpPr>
          <p:nvPr/>
        </p:nvSpPr>
        <p:spPr>
          <a:xfrm>
            <a:off x="8896350" y="4572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250</a:t>
            </a:r>
          </a:p>
        </p:txBody>
      </p:sp>
      <p:sp>
        <p:nvSpPr>
          <p:cNvPr id="41" name="measure-3-value-2">
            <a:extLst>
              <a:ext uri="{FF2B5EF4-FFF2-40B4-BE49-F238E27FC236}">
                <a16:creationId xmlns:a16="http://schemas.microsoft.com/office/drawing/2014/main" id="{16CF7500-AB37-40BF-92E5-97308592CCA5}"/>
              </a:ext>
            </a:extLst>
          </p:cNvPr>
          <p:cNvSpPr>
            <a:spLocks noGrp="1"/>
          </p:cNvSpPr>
          <p:nvPr/>
        </p:nvSpPr>
        <p:spPr>
          <a:xfrm>
            <a:off x="9753600" y="4572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250</a:t>
            </a:r>
          </a:p>
        </p:txBody>
      </p:sp>
      <p:sp>
        <p:nvSpPr>
          <p:cNvPr id="42" name="measure-3-value-3">
            <a:extLst>
              <a:ext uri="{FF2B5EF4-FFF2-40B4-BE49-F238E27FC236}">
                <a16:creationId xmlns:a16="http://schemas.microsoft.com/office/drawing/2014/main" id="{E1D3A0F1-48F3-4E6E-98A0-4AC2DFEC5CD4}"/>
              </a:ext>
            </a:extLst>
          </p:cNvPr>
          <p:cNvSpPr>
            <a:spLocks noGrp="1"/>
          </p:cNvSpPr>
          <p:nvPr/>
        </p:nvSpPr>
        <p:spPr>
          <a:xfrm>
            <a:off x="10610850" y="4572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250</a:t>
            </a:r>
          </a:p>
        </p:txBody>
      </p:sp>
      <p:sp>
        <p:nvSpPr>
          <p:cNvPr id="43" name="measure-3-value-4">
            <a:extLst>
              <a:ext uri="{FF2B5EF4-FFF2-40B4-BE49-F238E27FC236}">
                <a16:creationId xmlns:a16="http://schemas.microsoft.com/office/drawing/2014/main" id="{94A05309-122F-42AA-A2C1-71923DBFE0DA}"/>
              </a:ext>
            </a:extLst>
          </p:cNvPr>
          <p:cNvSpPr>
            <a:spLocks noGrp="1"/>
          </p:cNvSpPr>
          <p:nvPr/>
        </p:nvSpPr>
        <p:spPr>
          <a:xfrm>
            <a:off x="6705600" y="45720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750</a:t>
            </a:r>
          </a:p>
        </p:txBody>
      </p:sp>
      <p:sp>
        <p:nvSpPr>
          <p:cNvPr id="44" name="row-rule-4">
            <a:extLst>
              <a:ext uri="{FF2B5EF4-FFF2-40B4-BE49-F238E27FC236}">
                <a16:creationId xmlns:a16="http://schemas.microsoft.com/office/drawing/2014/main" id="{EC8290BE-CEB4-44EB-8AB3-B68AD098A480}"/>
              </a:ext>
            </a:extLst>
          </p:cNvPr>
          <p:cNvSpPr>
            <a:spLocks noGrp="1"/>
          </p:cNvSpPr>
          <p:nvPr/>
        </p:nvSpPr>
        <p:spPr>
          <a:xfrm>
            <a:off x="609600" y="58388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5" name="measure-4">
            <a:extLst>
              <a:ext uri="{FF2B5EF4-FFF2-40B4-BE49-F238E27FC236}">
                <a16:creationId xmlns:a16="http://schemas.microsoft.com/office/drawing/2014/main" id="{0C65CDAA-3082-45BE-B55B-4A1E8240AEF7}"/>
              </a:ext>
            </a:extLst>
          </p:cNvPr>
          <p:cNvSpPr>
            <a:spLocks noGrp="1"/>
          </p:cNvSpPr>
          <p:nvPr/>
        </p:nvSpPr>
        <p:spPr>
          <a:xfrm>
            <a:off x="609600" y="5181600"/>
            <a:ext cx="58864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Μείωση προκαταβολής φόρου στα νομικά πρόσωπα</a:t>
            </a:r>
          </a:p>
        </p:txBody>
      </p:sp>
      <p:sp>
        <p:nvSpPr>
          <p:cNvPr id="46" name="measure-4-value-0">
            <a:extLst>
              <a:ext uri="{FF2B5EF4-FFF2-40B4-BE49-F238E27FC236}">
                <a16:creationId xmlns:a16="http://schemas.microsoft.com/office/drawing/2014/main" id="{842B11CC-7E30-4B70-BAD8-199AFF556882}"/>
              </a:ext>
            </a:extLst>
          </p:cNvPr>
          <p:cNvSpPr>
            <a:spLocks noGrp="1"/>
          </p:cNvSpPr>
          <p:nvPr/>
        </p:nvSpPr>
        <p:spPr>
          <a:xfrm>
            <a:off x="8039100" y="5334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7" name="measure-4-value-1">
            <a:extLst>
              <a:ext uri="{FF2B5EF4-FFF2-40B4-BE49-F238E27FC236}">
                <a16:creationId xmlns:a16="http://schemas.microsoft.com/office/drawing/2014/main" id="{2AE586D0-6D88-4856-897B-70B39B7A6FE7}"/>
              </a:ext>
            </a:extLst>
          </p:cNvPr>
          <p:cNvSpPr>
            <a:spLocks noGrp="1"/>
          </p:cNvSpPr>
          <p:nvPr/>
        </p:nvSpPr>
        <p:spPr>
          <a:xfrm>
            <a:off x="8896350" y="5334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8" name="measure-4-value-2">
            <a:extLst>
              <a:ext uri="{FF2B5EF4-FFF2-40B4-BE49-F238E27FC236}">
                <a16:creationId xmlns:a16="http://schemas.microsoft.com/office/drawing/2014/main" id="{05B23637-6703-44DE-897D-C49E1DB74A98}"/>
              </a:ext>
            </a:extLst>
          </p:cNvPr>
          <p:cNvSpPr>
            <a:spLocks noGrp="1"/>
          </p:cNvSpPr>
          <p:nvPr/>
        </p:nvSpPr>
        <p:spPr>
          <a:xfrm>
            <a:off x="9753600" y="5334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9" name="measure-4-value-3">
            <a:extLst>
              <a:ext uri="{FF2B5EF4-FFF2-40B4-BE49-F238E27FC236}">
                <a16:creationId xmlns:a16="http://schemas.microsoft.com/office/drawing/2014/main" id="{4981AAAE-1704-46BD-B22C-FE5495DBC925}"/>
              </a:ext>
            </a:extLst>
          </p:cNvPr>
          <p:cNvSpPr>
            <a:spLocks noGrp="1"/>
          </p:cNvSpPr>
          <p:nvPr/>
        </p:nvSpPr>
        <p:spPr>
          <a:xfrm>
            <a:off x="10610850" y="53340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7A263A"/>
                </a:solidFill>
              </a:defRPr>
            </a:pPr>
            <a:r>
              <a:rPr sz="1200" b="1" i="0">
                <a:solidFill>
                  <a:srgbClr val="7A263A"/>
                </a:solidFill>
              </a:rPr>
              <a:t>400</a:t>
            </a:r>
          </a:p>
        </p:txBody>
      </p:sp>
      <p:sp>
        <p:nvSpPr>
          <p:cNvPr id="50" name="measure-4-value-4">
            <a:extLst>
              <a:ext uri="{FF2B5EF4-FFF2-40B4-BE49-F238E27FC236}">
                <a16:creationId xmlns:a16="http://schemas.microsoft.com/office/drawing/2014/main" id="{65A32B44-B703-4B8C-AC5A-D76696AD8CAE}"/>
              </a:ext>
            </a:extLst>
          </p:cNvPr>
          <p:cNvSpPr>
            <a:spLocks noGrp="1"/>
          </p:cNvSpPr>
          <p:nvPr/>
        </p:nvSpPr>
        <p:spPr>
          <a:xfrm>
            <a:off x="6705600" y="53340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400</a:t>
            </a:r>
          </a:p>
        </p:txBody>
      </p:sp>
      <p:sp>
        <p:nvSpPr>
          <p:cNvPr id="59" name="section-total-bg-6-0">
            <a:extLst>
              <a:ext uri="{FF2B5EF4-FFF2-40B4-BE49-F238E27FC236}">
                <a16:creationId xmlns:a16="http://schemas.microsoft.com/office/drawing/2014/main" id="{994FCF76-5556-49E9-B065-58905BADC586}"/>
              </a:ext>
            </a:extLst>
          </p:cNvPr>
          <p:cNvSpPr>
            <a:spLocks noGrp="1"/>
          </p:cNvSpPr>
          <p:nvPr/>
        </p:nvSpPr>
        <p:spPr>
          <a:xfrm>
            <a:off x="6096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0" name="section-total-bg-6-1">
            <a:extLst>
              <a:ext uri="{FF2B5EF4-FFF2-40B4-BE49-F238E27FC236}">
                <a16:creationId xmlns:a16="http://schemas.microsoft.com/office/drawing/2014/main" id="{75A0E979-63F7-4F41-B30F-F14556A7573B}"/>
              </a:ext>
            </a:extLst>
          </p:cNvPr>
          <p:cNvSpPr>
            <a:spLocks noGrp="1"/>
          </p:cNvSpPr>
          <p:nvPr/>
        </p:nvSpPr>
        <p:spPr>
          <a:xfrm>
            <a:off x="33528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1" name="section-total-bg-6-2">
            <a:extLst>
              <a:ext uri="{FF2B5EF4-FFF2-40B4-BE49-F238E27FC236}">
                <a16:creationId xmlns:a16="http://schemas.microsoft.com/office/drawing/2014/main" id="{77DE48D2-4131-4FBA-80F8-3308CE75CB23}"/>
              </a:ext>
            </a:extLst>
          </p:cNvPr>
          <p:cNvSpPr>
            <a:spLocks noGrp="1"/>
          </p:cNvSpPr>
          <p:nvPr/>
        </p:nvSpPr>
        <p:spPr>
          <a:xfrm>
            <a:off x="60960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2" name="section-total-bg-6-3">
            <a:extLst>
              <a:ext uri="{FF2B5EF4-FFF2-40B4-BE49-F238E27FC236}">
                <a16:creationId xmlns:a16="http://schemas.microsoft.com/office/drawing/2014/main" id="{2AC3638A-37C4-47BF-AC7C-B26F528C5F91}"/>
              </a:ext>
            </a:extLst>
          </p:cNvPr>
          <p:cNvSpPr>
            <a:spLocks noGrp="1"/>
          </p:cNvSpPr>
          <p:nvPr/>
        </p:nvSpPr>
        <p:spPr>
          <a:xfrm>
            <a:off x="88392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3" name="section-total-label-6">
            <a:extLst>
              <a:ext uri="{FF2B5EF4-FFF2-40B4-BE49-F238E27FC236}">
                <a16:creationId xmlns:a16="http://schemas.microsoft.com/office/drawing/2014/main" id="{A0A04EAF-EDE3-422F-962A-254FCE5014C6}"/>
              </a:ext>
            </a:extLst>
          </p:cNvPr>
          <p:cNvSpPr>
            <a:spLocks noGrp="1"/>
          </p:cNvSpPr>
          <p:nvPr/>
        </p:nvSpPr>
        <p:spPr>
          <a:xfrm>
            <a:off x="609600" y="5915025"/>
            <a:ext cx="588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12243E"/>
                </a:solidFill>
              </a:defRPr>
            </a:pPr>
            <a:r>
              <a:rPr sz="1200" b="1">
                <a:solidFill>
                  <a:srgbClr val="12243E"/>
                </a:solidFill>
              </a:rPr>
              <a:t>Σύνολο ενότητας</a:t>
            </a:r>
          </a:p>
        </p:txBody>
      </p:sp>
      <p:sp>
        <p:nvSpPr>
          <p:cNvPr id="64" name="section-total-value-6-0">
            <a:extLst>
              <a:ext uri="{FF2B5EF4-FFF2-40B4-BE49-F238E27FC236}">
                <a16:creationId xmlns:a16="http://schemas.microsoft.com/office/drawing/2014/main" id="{A7959B36-987C-4528-9668-0EBAB1CABE26}"/>
              </a:ext>
            </a:extLst>
          </p:cNvPr>
          <p:cNvSpPr>
            <a:spLocks noGrp="1"/>
          </p:cNvSpPr>
          <p:nvPr/>
        </p:nvSpPr>
        <p:spPr>
          <a:xfrm>
            <a:off x="803910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7A263A"/>
                </a:solidFill>
              </a:defRPr>
            </a:pPr>
            <a:r>
              <a:rPr sz="1200" b="1">
                <a:solidFill>
                  <a:srgbClr val="7A263A"/>
                </a:solidFill>
              </a:rPr>
              <a:t>640</a:t>
            </a:r>
          </a:p>
        </p:txBody>
      </p:sp>
      <p:sp>
        <p:nvSpPr>
          <p:cNvPr id="65" name="section-total-value-6-1">
            <a:extLst>
              <a:ext uri="{FF2B5EF4-FFF2-40B4-BE49-F238E27FC236}">
                <a16:creationId xmlns:a16="http://schemas.microsoft.com/office/drawing/2014/main" id="{CF76DF7F-D7EF-45CF-A9E3-E496B54F198A}"/>
              </a:ext>
            </a:extLst>
          </p:cNvPr>
          <p:cNvSpPr>
            <a:spLocks noGrp="1"/>
          </p:cNvSpPr>
          <p:nvPr/>
        </p:nvSpPr>
        <p:spPr>
          <a:xfrm>
            <a:off x="889635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7A263A"/>
                </a:solidFill>
              </a:defRPr>
            </a:pPr>
            <a:r>
              <a:rPr sz="1200" b="1">
                <a:solidFill>
                  <a:srgbClr val="7A263A"/>
                </a:solidFill>
              </a:rPr>
              <a:t>1.080</a:t>
            </a:r>
          </a:p>
        </p:txBody>
      </p:sp>
      <p:sp>
        <p:nvSpPr>
          <p:cNvPr id="66" name="section-total-value-6-2">
            <a:extLst>
              <a:ext uri="{FF2B5EF4-FFF2-40B4-BE49-F238E27FC236}">
                <a16:creationId xmlns:a16="http://schemas.microsoft.com/office/drawing/2014/main" id="{FD0D3F4E-7894-4D43-B4DF-4CB390E9BF86}"/>
              </a:ext>
            </a:extLst>
          </p:cNvPr>
          <p:cNvSpPr>
            <a:spLocks noGrp="1"/>
          </p:cNvSpPr>
          <p:nvPr/>
        </p:nvSpPr>
        <p:spPr>
          <a:xfrm>
            <a:off x="975360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7A263A"/>
                </a:solidFill>
              </a:defRPr>
            </a:pPr>
            <a:r>
              <a:rPr sz="1200" b="1">
                <a:solidFill>
                  <a:srgbClr val="7A263A"/>
                </a:solidFill>
              </a:rPr>
              <a:t>250</a:t>
            </a:r>
          </a:p>
        </p:txBody>
      </p:sp>
      <p:sp>
        <p:nvSpPr>
          <p:cNvPr id="67" name="section-total-value-6-3">
            <a:extLst>
              <a:ext uri="{FF2B5EF4-FFF2-40B4-BE49-F238E27FC236}">
                <a16:creationId xmlns:a16="http://schemas.microsoft.com/office/drawing/2014/main" id="{598562D4-74C3-4B6F-9151-FEBA9C1202FC}"/>
              </a:ext>
            </a:extLst>
          </p:cNvPr>
          <p:cNvSpPr>
            <a:spLocks noGrp="1"/>
          </p:cNvSpPr>
          <p:nvPr/>
        </p:nvSpPr>
        <p:spPr>
          <a:xfrm>
            <a:off x="1061085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7A263A"/>
                </a:solidFill>
              </a:defRPr>
            </a:pPr>
            <a:r>
              <a:rPr sz="1200" b="1">
                <a:solidFill>
                  <a:srgbClr val="7A263A"/>
                </a:solidFill>
              </a:rPr>
              <a:t>650</a:t>
            </a:r>
          </a:p>
        </p:txBody>
      </p:sp>
      <p:sp>
        <p:nvSpPr>
          <p:cNvPr id="68" name="section-total-value-6-4">
            <a:extLst>
              <a:ext uri="{FF2B5EF4-FFF2-40B4-BE49-F238E27FC236}">
                <a16:creationId xmlns:a16="http://schemas.microsoft.com/office/drawing/2014/main" id="{D00B6D69-8000-4632-8317-DB2765E0C696}"/>
              </a:ext>
            </a:extLst>
          </p:cNvPr>
          <p:cNvSpPr>
            <a:spLocks noGrp="1"/>
          </p:cNvSpPr>
          <p:nvPr/>
        </p:nvSpPr>
        <p:spPr>
          <a:xfrm>
            <a:off x="6705600" y="591502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12243E"/>
                </a:solidFill>
              </a:defRPr>
            </a:pPr>
            <a:r>
              <a:rPr sz="1350" b="1">
                <a:solidFill>
                  <a:srgbClr val="12243E"/>
                </a:solidFill>
              </a:rPr>
              <a:t>2.620</a:t>
            </a:r>
          </a:p>
        </p:txBody>
      </p:sp>
      <p:sp>
        <p:nvSpPr>
          <p:cNvPr id="69" name="section-total-bottom-rule-6">
            <a:extLst>
              <a:ext uri="{FF2B5EF4-FFF2-40B4-BE49-F238E27FC236}">
                <a16:creationId xmlns:a16="http://schemas.microsoft.com/office/drawing/2014/main" id="{CA1F5676-8851-4DD4-B1AF-B15C6A917BC5}"/>
              </a:ext>
            </a:extLst>
          </p:cNvPr>
          <p:cNvSpPr>
            <a:spLocks noGrp="1"/>
          </p:cNvSpPr>
          <p:nvPr/>
        </p:nvSpPr>
        <p:spPr>
          <a:xfrm>
            <a:off x="609600" y="62103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9773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eyebrow-6">
            <a:extLst>
              <a:ext uri="{FF2B5EF4-FFF2-40B4-BE49-F238E27FC236}">
                <a16:creationId xmlns:a16="http://schemas.microsoft.com/office/drawing/2014/main" id="{564B8E71-851B-4D69-B6C8-3C371E56113E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61912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75" b="1" i="0">
                <a:solidFill>
                  <a:srgbClr val="7A263A"/>
                </a:solidFill>
              </a:defRPr>
            </a:pPr>
            <a:r>
              <a:rPr sz="975" b="1" i="0">
                <a:solidFill>
                  <a:srgbClr val="7A263A"/>
                </a:solidFill>
              </a:rPr>
              <a:t>ΕΙΣΗΓΗΣΗ ΔΗΜΟΣΙΟΝΟΜΙΚΟΥ ΠΡΟΓΡΑΜΜΑΤΟΣ</a:t>
            </a:r>
          </a:p>
        </p:txBody>
      </p:sp>
      <p:sp>
        <p:nvSpPr>
          <p:cNvPr id="2" name="title-6">
            <a:extLst>
              <a:ext uri="{FF2B5EF4-FFF2-40B4-BE49-F238E27FC236}">
                <a16:creationId xmlns:a16="http://schemas.microsoft.com/office/drawing/2014/main" id="{2A532790-64EC-4D54-8402-E535D484E8F6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10972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700" b="1" i="0">
                <a:solidFill>
                  <a:srgbClr val="12243E"/>
                </a:solidFill>
              </a:defRPr>
            </a:pPr>
            <a:r>
              <a:rPr sz="2700" b="1" i="0">
                <a:solidFill>
                  <a:srgbClr val="12243E"/>
                </a:solidFill>
              </a:rPr>
              <a:t>Δίκαιη φορολόγηση</a:t>
            </a:r>
          </a:p>
        </p:txBody>
      </p:sp>
      <p:sp>
        <p:nvSpPr>
          <p:cNvPr id="3" name="title-rule-6">
            <a:extLst>
              <a:ext uri="{FF2B5EF4-FFF2-40B4-BE49-F238E27FC236}">
                <a16:creationId xmlns:a16="http://schemas.microsoft.com/office/drawing/2014/main" id="{DDB6BD43-A724-4620-B0C6-094B9980EFB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742950" cy="47625"/>
          </a:xfrm>
          <a:prstGeom prst="rect">
            <a:avLst/>
          </a:prstGeom>
          <a:solidFill>
            <a:srgbClr val="7A263A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footer-rule-6">
            <a:extLst>
              <a:ext uri="{FF2B5EF4-FFF2-40B4-BE49-F238E27FC236}">
                <a16:creationId xmlns:a16="http://schemas.microsoft.com/office/drawing/2014/main" id="{2F99A1AF-9ED0-4C45-884A-AAA718A0F454}"/>
              </a:ext>
            </a:extLst>
          </p:cNvPr>
          <p:cNvSpPr>
            <a:spLocks noGrp="1"/>
          </p:cNvSpPr>
          <p:nvPr/>
        </p:nvSpPr>
        <p:spPr>
          <a:xfrm>
            <a:off x="609600" y="63817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footer-label-6">
            <a:extLst>
              <a:ext uri="{FF2B5EF4-FFF2-40B4-BE49-F238E27FC236}">
                <a16:creationId xmlns:a16="http://schemas.microsoft.com/office/drawing/2014/main" id="{1E539CD7-1D7B-48C1-BC66-1EF3C2A0E2F1}"/>
              </a:ext>
            </a:extLst>
          </p:cNvPr>
          <p:cNvSpPr>
            <a:spLocks noGrp="1"/>
          </p:cNvSpPr>
          <p:nvPr/>
        </p:nvSpPr>
        <p:spPr>
          <a:xfrm>
            <a:off x="609600" y="6486525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900" b="1" i="0">
                <a:solidFill>
                  <a:srgbClr val="5E6978"/>
                </a:solidFill>
              </a:defRPr>
            </a:pPr>
            <a:r>
              <a:rPr sz="900" b="1" i="0">
                <a:solidFill>
                  <a:srgbClr val="5E6978"/>
                </a:solidFill>
              </a:rPr>
              <a:t>ΤΟΜΕΑΣ ΟΙΚΟΝΟΜΙΚΩΝ ΕΛ.Α.Σ.</a:t>
            </a:r>
          </a:p>
        </p:txBody>
      </p:sp>
      <p:sp>
        <p:nvSpPr>
          <p:cNvPr id="6" name="footer-page-6">
            <a:extLst>
              <a:ext uri="{FF2B5EF4-FFF2-40B4-BE49-F238E27FC236}">
                <a16:creationId xmlns:a16="http://schemas.microsoft.com/office/drawing/2014/main" id="{2B9C3D7F-D5A0-49F8-B6DA-9C6B77F9C693}"/>
              </a:ext>
            </a:extLst>
          </p:cNvPr>
          <p:cNvSpPr>
            <a:spLocks noGrp="1"/>
          </p:cNvSpPr>
          <p:nvPr/>
        </p:nvSpPr>
        <p:spPr>
          <a:xfrm>
            <a:off x="10953750" y="6477000"/>
            <a:ext cx="6286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75" b="1" i="0">
                <a:solidFill>
                  <a:srgbClr val="5E6978"/>
                </a:solidFill>
              </a:defRPr>
            </a:pPr>
            <a:r>
              <a:rPr sz="975" b="1" i="0">
                <a:solidFill>
                  <a:srgbClr val="5E6978"/>
                </a:solidFill>
              </a:rPr>
              <a:t>09</a:t>
            </a:r>
          </a:p>
        </p:txBody>
      </p:sp>
      <p:sp>
        <p:nvSpPr>
          <p:cNvPr id="7" name="slide-6-unit">
            <a:extLst>
              <a:ext uri="{FF2B5EF4-FFF2-40B4-BE49-F238E27FC236}">
                <a16:creationId xmlns:a16="http://schemas.microsoft.com/office/drawing/2014/main" id="{B4EF37D4-BEAD-4B48-B84B-5ECC234D94FB}"/>
              </a:ext>
            </a:extLst>
          </p:cNvPr>
          <p:cNvSpPr>
            <a:spLocks noGrp="1"/>
          </p:cNvSpPr>
          <p:nvPr/>
        </p:nvSpPr>
        <p:spPr>
          <a:xfrm>
            <a:off x="609600" y="1362075"/>
            <a:ext cx="10972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0" i="0">
                <a:solidFill>
                  <a:srgbClr val="5E6978"/>
                </a:solidFill>
              </a:defRPr>
            </a:pPr>
            <a:r>
              <a:rPr sz="1125" b="0" i="0">
                <a:solidFill>
                  <a:srgbClr val="5E6978"/>
                </a:solidFill>
              </a:rPr>
              <a:t>Πρόσθετα έσοδα ανά έτος, σε εκατ. ευρώ · Ενδεικτική χρονική κατανομή βάσει των ετήσιων δημοσιονομικών περιθωρίων.</a:t>
            </a:r>
          </a:p>
        </p:txBody>
      </p:sp>
      <p:sp>
        <p:nvSpPr>
          <p:cNvPr id="8" name="table-header-rule">
            <a:extLst>
              <a:ext uri="{FF2B5EF4-FFF2-40B4-BE49-F238E27FC236}">
                <a16:creationId xmlns:a16="http://schemas.microsoft.com/office/drawing/2014/main" id="{4FBF25BE-B3D8-4C3D-A036-217289C46892}"/>
              </a:ext>
            </a:extLst>
          </p:cNvPr>
          <p:cNvSpPr>
            <a:spLocks noGrp="1"/>
          </p:cNvSpPr>
          <p:nvPr/>
        </p:nvSpPr>
        <p:spPr>
          <a:xfrm>
            <a:off x="609600" y="1600200"/>
            <a:ext cx="10972800" cy="38100"/>
          </a:xfrm>
          <a:prstGeom prst="rect">
            <a:avLst/>
          </a:prstGeom>
          <a:solidFill>
            <a:srgbClr val="2F7667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able-header-0">
            <a:extLst>
              <a:ext uri="{FF2B5EF4-FFF2-40B4-BE49-F238E27FC236}">
                <a16:creationId xmlns:a16="http://schemas.microsoft.com/office/drawing/2014/main" id="{8C4D9F69-4880-4634-88F1-B373868D7729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59436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050" b="1" i="0">
                <a:solidFill>
                  <a:srgbClr val="5E6978"/>
                </a:solidFill>
              </a:defRPr>
            </a:pPr>
            <a:r>
              <a:rPr sz="1050" b="1" i="0">
                <a:solidFill>
                  <a:srgbClr val="5E6978"/>
                </a:solidFill>
              </a:rPr>
              <a:t>Μέτρο</a:t>
            </a:r>
          </a:p>
        </p:txBody>
      </p:sp>
      <p:sp>
        <p:nvSpPr>
          <p:cNvPr id="10" name="table-header-1">
            <a:extLst>
              <a:ext uri="{FF2B5EF4-FFF2-40B4-BE49-F238E27FC236}">
                <a16:creationId xmlns:a16="http://schemas.microsoft.com/office/drawing/2014/main" id="{B0E0CB11-30E0-41C0-BD51-4B57276FB59E}"/>
              </a:ext>
            </a:extLst>
          </p:cNvPr>
          <p:cNvSpPr>
            <a:spLocks noGrp="1"/>
          </p:cNvSpPr>
          <p:nvPr/>
        </p:nvSpPr>
        <p:spPr>
          <a:xfrm>
            <a:off x="80391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 i="0">
                <a:solidFill>
                  <a:srgbClr val="2F7667"/>
                </a:solidFill>
              </a:defRPr>
            </a:pPr>
            <a:r>
              <a:rPr sz="1050" b="1" i="0">
                <a:solidFill>
                  <a:srgbClr val="2F7667"/>
                </a:solidFill>
              </a:rPr>
              <a:t>2027</a:t>
            </a:r>
          </a:p>
        </p:txBody>
      </p:sp>
      <p:sp>
        <p:nvSpPr>
          <p:cNvPr id="11" name="table-header-2">
            <a:extLst>
              <a:ext uri="{FF2B5EF4-FFF2-40B4-BE49-F238E27FC236}">
                <a16:creationId xmlns:a16="http://schemas.microsoft.com/office/drawing/2014/main" id="{70EBC6C8-90A6-4504-B5A7-A38C98ED6665}"/>
              </a:ext>
            </a:extLst>
          </p:cNvPr>
          <p:cNvSpPr>
            <a:spLocks noGrp="1"/>
          </p:cNvSpPr>
          <p:nvPr/>
        </p:nvSpPr>
        <p:spPr>
          <a:xfrm>
            <a:off x="88963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 i="0">
                <a:solidFill>
                  <a:srgbClr val="2F7667"/>
                </a:solidFill>
              </a:defRPr>
            </a:pPr>
            <a:r>
              <a:rPr sz="1050" b="1" i="0">
                <a:solidFill>
                  <a:srgbClr val="2F7667"/>
                </a:solidFill>
              </a:rPr>
              <a:t>2028</a:t>
            </a:r>
          </a:p>
        </p:txBody>
      </p:sp>
      <p:sp>
        <p:nvSpPr>
          <p:cNvPr id="12" name="table-header-3">
            <a:extLst>
              <a:ext uri="{FF2B5EF4-FFF2-40B4-BE49-F238E27FC236}">
                <a16:creationId xmlns:a16="http://schemas.microsoft.com/office/drawing/2014/main" id="{B59F3455-9B27-4116-B346-4CA6F4AE7EFA}"/>
              </a:ext>
            </a:extLst>
          </p:cNvPr>
          <p:cNvSpPr>
            <a:spLocks noGrp="1"/>
          </p:cNvSpPr>
          <p:nvPr/>
        </p:nvSpPr>
        <p:spPr>
          <a:xfrm>
            <a:off x="975360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 i="0">
                <a:solidFill>
                  <a:srgbClr val="2F7667"/>
                </a:solidFill>
              </a:defRPr>
            </a:pPr>
            <a:r>
              <a:rPr sz="1050" b="1" i="0">
                <a:solidFill>
                  <a:srgbClr val="2F7667"/>
                </a:solidFill>
              </a:rPr>
              <a:t>2029</a:t>
            </a:r>
          </a:p>
        </p:txBody>
      </p:sp>
      <p:sp>
        <p:nvSpPr>
          <p:cNvPr id="13" name="table-header-4">
            <a:extLst>
              <a:ext uri="{FF2B5EF4-FFF2-40B4-BE49-F238E27FC236}">
                <a16:creationId xmlns:a16="http://schemas.microsoft.com/office/drawing/2014/main" id="{C9FA33C6-B149-4D76-94F2-90375A7921C9}"/>
              </a:ext>
            </a:extLst>
          </p:cNvPr>
          <p:cNvSpPr>
            <a:spLocks noGrp="1"/>
          </p:cNvSpPr>
          <p:nvPr/>
        </p:nvSpPr>
        <p:spPr>
          <a:xfrm>
            <a:off x="10610850" y="17145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 i="0">
                <a:solidFill>
                  <a:srgbClr val="2F7667"/>
                </a:solidFill>
              </a:defRPr>
            </a:pPr>
            <a:r>
              <a:rPr sz="1050" b="1" i="0">
                <a:solidFill>
                  <a:srgbClr val="2F7667"/>
                </a:solidFill>
              </a:rPr>
              <a:t>2030</a:t>
            </a:r>
          </a:p>
        </p:txBody>
      </p:sp>
      <p:sp>
        <p:nvSpPr>
          <p:cNvPr id="14" name="table-header-5">
            <a:extLst>
              <a:ext uri="{FF2B5EF4-FFF2-40B4-BE49-F238E27FC236}">
                <a16:creationId xmlns:a16="http://schemas.microsoft.com/office/drawing/2014/main" id="{D5136D2A-5E9C-448A-BFA6-FF95B5CBFA34}"/>
              </a:ext>
            </a:extLst>
          </p:cNvPr>
          <p:cNvSpPr>
            <a:spLocks noGrp="1"/>
          </p:cNvSpPr>
          <p:nvPr/>
        </p:nvSpPr>
        <p:spPr>
          <a:xfrm>
            <a:off x="6705600" y="1657350"/>
            <a:ext cx="1238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900" b="1" i="0">
                <a:solidFill>
                  <a:srgbClr val="2F7667"/>
                </a:solidFill>
              </a:defRPr>
            </a:pPr>
            <a:r>
              <a:rPr sz="1050" b="1" i="0">
                <a:solidFill>
                  <a:srgbClr val="2F7667"/>
                </a:solidFill>
              </a:rPr>
              <a:t>Πλήρες ετήσιο</a:t>
            </a:r>
          </a:p>
          <a:p>
            <a:pPr algn="r">
              <a:buNone/>
              <a:defRPr sz="900" b="1" i="0">
                <a:solidFill>
                  <a:srgbClr val="2F7667"/>
                </a:solidFill>
              </a:defRPr>
            </a:pPr>
            <a:r>
              <a:rPr sz="1050" b="1" i="0">
                <a:solidFill>
                  <a:srgbClr val="2F7667"/>
                </a:solidFill>
              </a:rPr>
              <a:t>έσοδο</a:t>
            </a:r>
          </a:p>
        </p:txBody>
      </p:sp>
      <p:sp>
        <p:nvSpPr>
          <p:cNvPr id="15" name="table-total-separator">
            <a:extLst>
              <a:ext uri="{FF2B5EF4-FFF2-40B4-BE49-F238E27FC236}">
                <a16:creationId xmlns:a16="http://schemas.microsoft.com/office/drawing/2014/main" id="{1EF622DF-BFD9-4D1B-929C-319CAF18D476}"/>
              </a:ext>
            </a:extLst>
          </p:cNvPr>
          <p:cNvSpPr>
            <a:spLocks noGrp="1"/>
          </p:cNvSpPr>
          <p:nvPr/>
        </p:nvSpPr>
        <p:spPr>
          <a:xfrm>
            <a:off x="7981950" y="1676400"/>
            <a:ext cx="9525" cy="45434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row-rule-0">
            <a:extLst>
              <a:ext uri="{FF2B5EF4-FFF2-40B4-BE49-F238E27FC236}">
                <a16:creationId xmlns:a16="http://schemas.microsoft.com/office/drawing/2014/main" id="{8BBD8B92-2341-4BDB-9444-D12141BCB16D}"/>
              </a:ext>
            </a:extLst>
          </p:cNvPr>
          <p:cNvSpPr>
            <a:spLocks noGrp="1"/>
          </p:cNvSpPr>
          <p:nvPr/>
        </p:nvSpPr>
        <p:spPr>
          <a:xfrm>
            <a:off x="609600" y="261937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measure-0">
            <a:extLst>
              <a:ext uri="{FF2B5EF4-FFF2-40B4-BE49-F238E27FC236}">
                <a16:creationId xmlns:a16="http://schemas.microsoft.com/office/drawing/2014/main" id="{6C95D815-C1FB-475B-B184-D51D5C020667}"/>
              </a:ext>
            </a:extLst>
          </p:cNvPr>
          <p:cNvSpPr>
            <a:spLocks noGrp="1"/>
          </p:cNvSpPr>
          <p:nvPr/>
        </p:nvSpPr>
        <p:spPr>
          <a:xfrm>
            <a:off x="609600" y="2085975"/>
            <a:ext cx="58864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Προοδευτική φορολόγηση υψηλών μερισμάτων</a:t>
            </a:r>
          </a:p>
        </p:txBody>
      </p:sp>
      <p:sp>
        <p:nvSpPr>
          <p:cNvPr id="18" name="measure-0-value-0">
            <a:extLst>
              <a:ext uri="{FF2B5EF4-FFF2-40B4-BE49-F238E27FC236}">
                <a16:creationId xmlns:a16="http://schemas.microsoft.com/office/drawing/2014/main" id="{7537A8A2-579F-4151-A50A-878CC01134A4}"/>
              </a:ext>
            </a:extLst>
          </p:cNvPr>
          <p:cNvSpPr>
            <a:spLocks noGrp="1"/>
          </p:cNvSpPr>
          <p:nvPr/>
        </p:nvSpPr>
        <p:spPr>
          <a:xfrm>
            <a:off x="8039100" y="21240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2F7667"/>
                </a:solidFill>
              </a:defRPr>
            </a:pPr>
            <a:r>
              <a:rPr sz="1200" b="1" i="0">
                <a:solidFill>
                  <a:srgbClr val="2F7667"/>
                </a:solidFill>
              </a:rPr>
              <a:t>400</a:t>
            </a:r>
          </a:p>
        </p:txBody>
      </p:sp>
      <p:sp>
        <p:nvSpPr>
          <p:cNvPr id="19" name="measure-0-value-1">
            <a:extLst>
              <a:ext uri="{FF2B5EF4-FFF2-40B4-BE49-F238E27FC236}">
                <a16:creationId xmlns:a16="http://schemas.microsoft.com/office/drawing/2014/main" id="{3DFB81D9-21B8-400F-9D15-F781CF9B6038}"/>
              </a:ext>
            </a:extLst>
          </p:cNvPr>
          <p:cNvSpPr>
            <a:spLocks noGrp="1"/>
          </p:cNvSpPr>
          <p:nvPr/>
        </p:nvSpPr>
        <p:spPr>
          <a:xfrm>
            <a:off x="8896350" y="21240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0" name="measure-0-value-2">
            <a:extLst>
              <a:ext uri="{FF2B5EF4-FFF2-40B4-BE49-F238E27FC236}">
                <a16:creationId xmlns:a16="http://schemas.microsoft.com/office/drawing/2014/main" id="{8E7A8126-DD90-4D8A-9B71-BB20249DBAC1}"/>
              </a:ext>
            </a:extLst>
          </p:cNvPr>
          <p:cNvSpPr>
            <a:spLocks noGrp="1"/>
          </p:cNvSpPr>
          <p:nvPr/>
        </p:nvSpPr>
        <p:spPr>
          <a:xfrm>
            <a:off x="9753600" y="21240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1" name="measure-0-value-3">
            <a:extLst>
              <a:ext uri="{FF2B5EF4-FFF2-40B4-BE49-F238E27FC236}">
                <a16:creationId xmlns:a16="http://schemas.microsoft.com/office/drawing/2014/main" id="{BFB5DB20-744A-42DB-8315-2A139512EE9F}"/>
              </a:ext>
            </a:extLst>
          </p:cNvPr>
          <p:cNvSpPr>
            <a:spLocks noGrp="1"/>
          </p:cNvSpPr>
          <p:nvPr/>
        </p:nvSpPr>
        <p:spPr>
          <a:xfrm>
            <a:off x="10610850" y="21240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2" name="measure-0-value-4">
            <a:extLst>
              <a:ext uri="{FF2B5EF4-FFF2-40B4-BE49-F238E27FC236}">
                <a16:creationId xmlns:a16="http://schemas.microsoft.com/office/drawing/2014/main" id="{FAE57CB5-9785-40F3-83F1-61D679AE50B4}"/>
              </a:ext>
            </a:extLst>
          </p:cNvPr>
          <p:cNvSpPr>
            <a:spLocks noGrp="1"/>
          </p:cNvSpPr>
          <p:nvPr/>
        </p:nvSpPr>
        <p:spPr>
          <a:xfrm>
            <a:off x="6705600" y="212407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400</a:t>
            </a:r>
          </a:p>
        </p:txBody>
      </p:sp>
      <p:sp>
        <p:nvSpPr>
          <p:cNvPr id="23" name="row-rule-1">
            <a:extLst>
              <a:ext uri="{FF2B5EF4-FFF2-40B4-BE49-F238E27FC236}">
                <a16:creationId xmlns:a16="http://schemas.microsoft.com/office/drawing/2014/main" id="{BB054646-B1F9-4942-9D87-E2B54E50781C}"/>
              </a:ext>
            </a:extLst>
          </p:cNvPr>
          <p:cNvSpPr>
            <a:spLocks noGrp="1"/>
          </p:cNvSpPr>
          <p:nvPr/>
        </p:nvSpPr>
        <p:spPr>
          <a:xfrm>
            <a:off x="609600" y="33623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measure-1">
            <a:extLst>
              <a:ext uri="{FF2B5EF4-FFF2-40B4-BE49-F238E27FC236}">
                <a16:creationId xmlns:a16="http://schemas.microsoft.com/office/drawing/2014/main" id="{E5E6ED8C-4870-4015-828A-458EE95E7EF5}"/>
              </a:ext>
            </a:extLst>
          </p:cNvPr>
          <p:cNvSpPr>
            <a:spLocks noGrp="1"/>
          </p:cNvSpPr>
          <p:nvPr/>
        </p:nvSpPr>
        <p:spPr>
          <a:xfrm>
            <a:off x="609600" y="2705100"/>
            <a:ext cx="5886450" cy="619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Αύξηση συμπληρωματικού συντελεστή στις μεγάλες ακίνητες περιουσίες νομικών προσώπων</a:t>
            </a:r>
          </a:p>
        </p:txBody>
      </p:sp>
      <p:sp>
        <p:nvSpPr>
          <p:cNvPr id="25" name="measure-1-value-0">
            <a:extLst>
              <a:ext uri="{FF2B5EF4-FFF2-40B4-BE49-F238E27FC236}">
                <a16:creationId xmlns:a16="http://schemas.microsoft.com/office/drawing/2014/main" id="{1AAFD80E-D8D6-4F32-B92D-CB207DD21249}"/>
              </a:ext>
            </a:extLst>
          </p:cNvPr>
          <p:cNvSpPr>
            <a:spLocks noGrp="1"/>
          </p:cNvSpPr>
          <p:nvPr/>
        </p:nvSpPr>
        <p:spPr>
          <a:xfrm>
            <a:off x="8039100" y="2743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6" name="measure-1-value-1">
            <a:extLst>
              <a:ext uri="{FF2B5EF4-FFF2-40B4-BE49-F238E27FC236}">
                <a16:creationId xmlns:a16="http://schemas.microsoft.com/office/drawing/2014/main" id="{A3E777C0-DC4B-4006-9C04-A1A298F8EACC}"/>
              </a:ext>
            </a:extLst>
          </p:cNvPr>
          <p:cNvSpPr>
            <a:spLocks noGrp="1"/>
          </p:cNvSpPr>
          <p:nvPr/>
        </p:nvSpPr>
        <p:spPr>
          <a:xfrm>
            <a:off x="8896350" y="2743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2F7667"/>
                </a:solidFill>
              </a:defRPr>
            </a:pPr>
            <a:r>
              <a:rPr sz="1200" b="1" i="0">
                <a:solidFill>
                  <a:srgbClr val="2F7667"/>
                </a:solidFill>
              </a:rPr>
              <a:t>300</a:t>
            </a:r>
          </a:p>
        </p:txBody>
      </p:sp>
      <p:sp>
        <p:nvSpPr>
          <p:cNvPr id="27" name="measure-1-value-2">
            <a:extLst>
              <a:ext uri="{FF2B5EF4-FFF2-40B4-BE49-F238E27FC236}">
                <a16:creationId xmlns:a16="http://schemas.microsoft.com/office/drawing/2014/main" id="{B43A8D21-AFA5-43F1-BBCB-FEF2D5633AE0}"/>
              </a:ext>
            </a:extLst>
          </p:cNvPr>
          <p:cNvSpPr>
            <a:spLocks noGrp="1"/>
          </p:cNvSpPr>
          <p:nvPr/>
        </p:nvSpPr>
        <p:spPr>
          <a:xfrm>
            <a:off x="9753600" y="2743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8" name="measure-1-value-3">
            <a:extLst>
              <a:ext uri="{FF2B5EF4-FFF2-40B4-BE49-F238E27FC236}">
                <a16:creationId xmlns:a16="http://schemas.microsoft.com/office/drawing/2014/main" id="{CE3835D8-1BD9-493C-B12E-89C1BED68785}"/>
              </a:ext>
            </a:extLst>
          </p:cNvPr>
          <p:cNvSpPr>
            <a:spLocks noGrp="1"/>
          </p:cNvSpPr>
          <p:nvPr/>
        </p:nvSpPr>
        <p:spPr>
          <a:xfrm>
            <a:off x="10610850" y="27432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29" name="measure-1-value-4">
            <a:extLst>
              <a:ext uri="{FF2B5EF4-FFF2-40B4-BE49-F238E27FC236}">
                <a16:creationId xmlns:a16="http://schemas.microsoft.com/office/drawing/2014/main" id="{6ECF1C53-1E20-4DCA-99DC-5DE79D791BAC}"/>
              </a:ext>
            </a:extLst>
          </p:cNvPr>
          <p:cNvSpPr>
            <a:spLocks noGrp="1"/>
          </p:cNvSpPr>
          <p:nvPr/>
        </p:nvSpPr>
        <p:spPr>
          <a:xfrm>
            <a:off x="6705600" y="27432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300</a:t>
            </a:r>
          </a:p>
        </p:txBody>
      </p:sp>
      <p:sp>
        <p:nvSpPr>
          <p:cNvPr id="30" name="row-rule-2">
            <a:extLst>
              <a:ext uri="{FF2B5EF4-FFF2-40B4-BE49-F238E27FC236}">
                <a16:creationId xmlns:a16="http://schemas.microsoft.com/office/drawing/2014/main" id="{F7AC6699-A461-446A-B366-536E1027536E}"/>
              </a:ext>
            </a:extLst>
          </p:cNvPr>
          <p:cNvSpPr>
            <a:spLocks noGrp="1"/>
          </p:cNvSpPr>
          <p:nvPr/>
        </p:nvSpPr>
        <p:spPr>
          <a:xfrm>
            <a:off x="609600" y="398145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1" name="measure-2">
            <a:extLst>
              <a:ext uri="{FF2B5EF4-FFF2-40B4-BE49-F238E27FC236}">
                <a16:creationId xmlns:a16="http://schemas.microsoft.com/office/drawing/2014/main" id="{8A851E0A-57DD-4975-9DE3-358F6F0A4228}"/>
              </a:ext>
            </a:extLst>
          </p:cNvPr>
          <p:cNvSpPr>
            <a:spLocks noGrp="1"/>
          </p:cNvSpPr>
          <p:nvPr/>
        </p:nvSpPr>
        <p:spPr>
          <a:xfrm>
            <a:off x="609600" y="3448050"/>
            <a:ext cx="58864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Κατάργηση ευνοϊκών φοροαπαλλαγών σε υψηλά εισοδήματα και περιουσίες</a:t>
            </a:r>
          </a:p>
        </p:txBody>
      </p:sp>
      <p:sp>
        <p:nvSpPr>
          <p:cNvPr id="32" name="measure-2-value-0">
            <a:extLst>
              <a:ext uri="{FF2B5EF4-FFF2-40B4-BE49-F238E27FC236}">
                <a16:creationId xmlns:a16="http://schemas.microsoft.com/office/drawing/2014/main" id="{01A990E9-E255-41BD-B7AE-EF3BBC48C5CB}"/>
              </a:ext>
            </a:extLst>
          </p:cNvPr>
          <p:cNvSpPr>
            <a:spLocks noGrp="1"/>
          </p:cNvSpPr>
          <p:nvPr/>
        </p:nvSpPr>
        <p:spPr>
          <a:xfrm>
            <a:off x="8039100" y="3486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3" name="measure-2-value-1">
            <a:extLst>
              <a:ext uri="{FF2B5EF4-FFF2-40B4-BE49-F238E27FC236}">
                <a16:creationId xmlns:a16="http://schemas.microsoft.com/office/drawing/2014/main" id="{D5452F60-7D7E-445B-8315-0CBDF0A1DC70}"/>
              </a:ext>
            </a:extLst>
          </p:cNvPr>
          <p:cNvSpPr>
            <a:spLocks noGrp="1"/>
          </p:cNvSpPr>
          <p:nvPr/>
        </p:nvSpPr>
        <p:spPr>
          <a:xfrm>
            <a:off x="8896350" y="3486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2F7667"/>
                </a:solidFill>
              </a:defRPr>
            </a:pPr>
            <a:r>
              <a:rPr sz="1200" b="1" i="0">
                <a:solidFill>
                  <a:srgbClr val="2F7667"/>
                </a:solidFill>
              </a:rPr>
              <a:t>150</a:t>
            </a:r>
          </a:p>
        </p:txBody>
      </p:sp>
      <p:sp>
        <p:nvSpPr>
          <p:cNvPr id="34" name="measure-2-value-2">
            <a:extLst>
              <a:ext uri="{FF2B5EF4-FFF2-40B4-BE49-F238E27FC236}">
                <a16:creationId xmlns:a16="http://schemas.microsoft.com/office/drawing/2014/main" id="{504AB640-7543-4CB6-BFD7-AD3FC494B45A}"/>
              </a:ext>
            </a:extLst>
          </p:cNvPr>
          <p:cNvSpPr>
            <a:spLocks noGrp="1"/>
          </p:cNvSpPr>
          <p:nvPr/>
        </p:nvSpPr>
        <p:spPr>
          <a:xfrm>
            <a:off x="9753600" y="3486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5" name="measure-2-value-3">
            <a:extLst>
              <a:ext uri="{FF2B5EF4-FFF2-40B4-BE49-F238E27FC236}">
                <a16:creationId xmlns:a16="http://schemas.microsoft.com/office/drawing/2014/main" id="{512274D3-B982-4236-8E21-D23DE6C7EE3F}"/>
              </a:ext>
            </a:extLst>
          </p:cNvPr>
          <p:cNvSpPr>
            <a:spLocks noGrp="1"/>
          </p:cNvSpPr>
          <p:nvPr/>
        </p:nvSpPr>
        <p:spPr>
          <a:xfrm>
            <a:off x="10610850" y="34861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36" name="measure-2-value-4">
            <a:extLst>
              <a:ext uri="{FF2B5EF4-FFF2-40B4-BE49-F238E27FC236}">
                <a16:creationId xmlns:a16="http://schemas.microsoft.com/office/drawing/2014/main" id="{BF01251F-0BDF-4F26-B8A9-308BEFCB9C5D}"/>
              </a:ext>
            </a:extLst>
          </p:cNvPr>
          <p:cNvSpPr>
            <a:spLocks noGrp="1"/>
          </p:cNvSpPr>
          <p:nvPr/>
        </p:nvSpPr>
        <p:spPr>
          <a:xfrm>
            <a:off x="6705600" y="348615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150</a:t>
            </a:r>
          </a:p>
        </p:txBody>
      </p:sp>
      <p:sp>
        <p:nvSpPr>
          <p:cNvPr id="37" name="row-rule-3">
            <a:extLst>
              <a:ext uri="{FF2B5EF4-FFF2-40B4-BE49-F238E27FC236}">
                <a16:creationId xmlns:a16="http://schemas.microsoft.com/office/drawing/2014/main" id="{1367D7A7-57DC-4D4E-9E78-9E916E2BFEE5}"/>
              </a:ext>
            </a:extLst>
          </p:cNvPr>
          <p:cNvSpPr>
            <a:spLocks noGrp="1"/>
          </p:cNvSpPr>
          <p:nvPr/>
        </p:nvSpPr>
        <p:spPr>
          <a:xfrm>
            <a:off x="609600" y="460057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8" name="measure-3">
            <a:extLst>
              <a:ext uri="{FF2B5EF4-FFF2-40B4-BE49-F238E27FC236}">
                <a16:creationId xmlns:a16="http://schemas.microsoft.com/office/drawing/2014/main" id="{414D899C-459F-496E-9425-75BE6D8D6662}"/>
              </a:ext>
            </a:extLst>
          </p:cNvPr>
          <p:cNvSpPr>
            <a:spLocks noGrp="1"/>
          </p:cNvSpPr>
          <p:nvPr/>
        </p:nvSpPr>
        <p:spPr>
          <a:xfrm>
            <a:off x="609600" y="4067175"/>
            <a:ext cx="58864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lang="el-GR" sz="1200" b="1" dirty="0">
                <a:solidFill>
                  <a:srgbClr val="172033"/>
                </a:solidFill>
              </a:rPr>
              <a:t>Απόσβεση του </a:t>
            </a:r>
            <a:r>
              <a:rPr sz="1200" b="1" i="0" dirty="0">
                <a:solidFill>
                  <a:srgbClr val="172033"/>
                </a:solidFill>
              </a:rPr>
              <a:t>αναβα</a:t>
            </a:r>
            <a:r>
              <a:rPr sz="1200" b="1" i="0" dirty="0" err="1">
                <a:solidFill>
                  <a:srgbClr val="172033"/>
                </a:solidFill>
              </a:rPr>
              <a:t>λλόμενο</a:t>
            </a:r>
            <a:r>
              <a:rPr lang="el-GR" sz="1200" b="1" i="0" dirty="0">
                <a:solidFill>
                  <a:srgbClr val="172033"/>
                </a:solidFill>
              </a:rPr>
              <a:t>υ</a:t>
            </a:r>
            <a:r>
              <a:rPr sz="1200" b="1" i="0" dirty="0">
                <a:solidFill>
                  <a:srgbClr val="172033"/>
                </a:solidFill>
              </a:rPr>
              <a:t> </a:t>
            </a:r>
            <a:r>
              <a:rPr sz="1200" b="1" i="0" dirty="0" err="1">
                <a:solidFill>
                  <a:srgbClr val="172033"/>
                </a:solidFill>
              </a:rPr>
              <a:t>φόρο</a:t>
            </a:r>
            <a:r>
              <a:rPr lang="el-GR" sz="1200" b="1" i="0" dirty="0">
                <a:solidFill>
                  <a:srgbClr val="172033"/>
                </a:solidFill>
              </a:rPr>
              <a:t>υ και φορολόγηση τραπεζών</a:t>
            </a:r>
            <a:endParaRPr sz="1200" b="1" i="0" dirty="0">
              <a:solidFill>
                <a:srgbClr val="172033"/>
              </a:solidFill>
            </a:endParaRPr>
          </a:p>
        </p:txBody>
      </p:sp>
      <p:sp>
        <p:nvSpPr>
          <p:cNvPr id="39" name="measure-3-value-0">
            <a:extLst>
              <a:ext uri="{FF2B5EF4-FFF2-40B4-BE49-F238E27FC236}">
                <a16:creationId xmlns:a16="http://schemas.microsoft.com/office/drawing/2014/main" id="{D7306596-14F6-479B-8633-3D5966A8C551}"/>
              </a:ext>
            </a:extLst>
          </p:cNvPr>
          <p:cNvSpPr>
            <a:spLocks noGrp="1"/>
          </p:cNvSpPr>
          <p:nvPr/>
        </p:nvSpPr>
        <p:spPr>
          <a:xfrm>
            <a:off x="8039100" y="41052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0" name="measure-3-value-1">
            <a:extLst>
              <a:ext uri="{FF2B5EF4-FFF2-40B4-BE49-F238E27FC236}">
                <a16:creationId xmlns:a16="http://schemas.microsoft.com/office/drawing/2014/main" id="{BB17E1A0-48E4-4491-AD2B-DA0CBD38FF40}"/>
              </a:ext>
            </a:extLst>
          </p:cNvPr>
          <p:cNvSpPr>
            <a:spLocks noGrp="1"/>
          </p:cNvSpPr>
          <p:nvPr/>
        </p:nvSpPr>
        <p:spPr>
          <a:xfrm>
            <a:off x="8896350" y="41052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1" name="measure-3-value-2">
            <a:extLst>
              <a:ext uri="{FF2B5EF4-FFF2-40B4-BE49-F238E27FC236}">
                <a16:creationId xmlns:a16="http://schemas.microsoft.com/office/drawing/2014/main" id="{16CF7500-AB37-40BF-92E5-97308592CCA5}"/>
              </a:ext>
            </a:extLst>
          </p:cNvPr>
          <p:cNvSpPr>
            <a:spLocks noGrp="1"/>
          </p:cNvSpPr>
          <p:nvPr/>
        </p:nvSpPr>
        <p:spPr>
          <a:xfrm>
            <a:off x="9753600" y="41052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2" name="measure-3-value-3">
            <a:extLst>
              <a:ext uri="{FF2B5EF4-FFF2-40B4-BE49-F238E27FC236}">
                <a16:creationId xmlns:a16="http://schemas.microsoft.com/office/drawing/2014/main" id="{E1D3A0F1-48F3-4E6E-98A0-4AC2DFEC5CD4}"/>
              </a:ext>
            </a:extLst>
          </p:cNvPr>
          <p:cNvSpPr>
            <a:spLocks noGrp="1"/>
          </p:cNvSpPr>
          <p:nvPr/>
        </p:nvSpPr>
        <p:spPr>
          <a:xfrm>
            <a:off x="10610850" y="410527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2F7667"/>
                </a:solidFill>
              </a:defRPr>
            </a:pPr>
            <a:r>
              <a:rPr sz="1200" b="1" i="0">
                <a:solidFill>
                  <a:srgbClr val="2F7667"/>
                </a:solidFill>
              </a:rPr>
              <a:t>900</a:t>
            </a:r>
          </a:p>
        </p:txBody>
      </p:sp>
      <p:sp>
        <p:nvSpPr>
          <p:cNvPr id="43" name="measure-3-value-4">
            <a:extLst>
              <a:ext uri="{FF2B5EF4-FFF2-40B4-BE49-F238E27FC236}">
                <a16:creationId xmlns:a16="http://schemas.microsoft.com/office/drawing/2014/main" id="{94A05309-122F-42AA-A2C1-71923DBFE0DA}"/>
              </a:ext>
            </a:extLst>
          </p:cNvPr>
          <p:cNvSpPr>
            <a:spLocks noGrp="1"/>
          </p:cNvSpPr>
          <p:nvPr/>
        </p:nvSpPr>
        <p:spPr>
          <a:xfrm>
            <a:off x="6705600" y="410527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900</a:t>
            </a:r>
          </a:p>
        </p:txBody>
      </p:sp>
      <p:sp>
        <p:nvSpPr>
          <p:cNvPr id="44" name="row-rule-4">
            <a:extLst>
              <a:ext uri="{FF2B5EF4-FFF2-40B4-BE49-F238E27FC236}">
                <a16:creationId xmlns:a16="http://schemas.microsoft.com/office/drawing/2014/main" id="{EC8290BE-CEB4-44EB-8AB3-B68AD098A480}"/>
              </a:ext>
            </a:extLst>
          </p:cNvPr>
          <p:cNvSpPr>
            <a:spLocks noGrp="1"/>
          </p:cNvSpPr>
          <p:nvPr/>
        </p:nvSpPr>
        <p:spPr>
          <a:xfrm>
            <a:off x="609600" y="52197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5" name="measure-4">
            <a:extLst>
              <a:ext uri="{FF2B5EF4-FFF2-40B4-BE49-F238E27FC236}">
                <a16:creationId xmlns:a16="http://schemas.microsoft.com/office/drawing/2014/main" id="{0C65CDAA-3082-45BE-B55B-4A1E8240AEF7}"/>
              </a:ext>
            </a:extLst>
          </p:cNvPr>
          <p:cNvSpPr>
            <a:spLocks noGrp="1"/>
          </p:cNvSpPr>
          <p:nvPr/>
        </p:nvSpPr>
        <p:spPr>
          <a:xfrm>
            <a:off x="609600" y="4686300"/>
            <a:ext cx="58864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Ενιαία φορολόγηση κερδών και διαφημιστικής προβολής στα τυχερά παίγνια</a:t>
            </a:r>
          </a:p>
        </p:txBody>
      </p:sp>
      <p:sp>
        <p:nvSpPr>
          <p:cNvPr id="46" name="measure-4-value-0">
            <a:extLst>
              <a:ext uri="{FF2B5EF4-FFF2-40B4-BE49-F238E27FC236}">
                <a16:creationId xmlns:a16="http://schemas.microsoft.com/office/drawing/2014/main" id="{842B11CC-7E30-4B70-BAD8-199AFF556882}"/>
              </a:ext>
            </a:extLst>
          </p:cNvPr>
          <p:cNvSpPr>
            <a:spLocks noGrp="1"/>
          </p:cNvSpPr>
          <p:nvPr/>
        </p:nvSpPr>
        <p:spPr>
          <a:xfrm>
            <a:off x="8039100" y="47244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2F7667"/>
                </a:solidFill>
              </a:defRPr>
            </a:pPr>
            <a:r>
              <a:rPr sz="1200" b="1" i="0">
                <a:solidFill>
                  <a:srgbClr val="2F7667"/>
                </a:solidFill>
              </a:rPr>
              <a:t>240</a:t>
            </a:r>
          </a:p>
        </p:txBody>
      </p:sp>
      <p:sp>
        <p:nvSpPr>
          <p:cNvPr id="47" name="measure-4-value-1">
            <a:extLst>
              <a:ext uri="{FF2B5EF4-FFF2-40B4-BE49-F238E27FC236}">
                <a16:creationId xmlns:a16="http://schemas.microsoft.com/office/drawing/2014/main" id="{2AE586D0-6D88-4856-897B-70B39B7A6FE7}"/>
              </a:ext>
            </a:extLst>
          </p:cNvPr>
          <p:cNvSpPr>
            <a:spLocks noGrp="1"/>
          </p:cNvSpPr>
          <p:nvPr/>
        </p:nvSpPr>
        <p:spPr>
          <a:xfrm>
            <a:off x="8896350" y="47244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8" name="measure-4-value-2">
            <a:extLst>
              <a:ext uri="{FF2B5EF4-FFF2-40B4-BE49-F238E27FC236}">
                <a16:creationId xmlns:a16="http://schemas.microsoft.com/office/drawing/2014/main" id="{05B23637-6703-44DE-897D-C49E1DB74A98}"/>
              </a:ext>
            </a:extLst>
          </p:cNvPr>
          <p:cNvSpPr>
            <a:spLocks noGrp="1"/>
          </p:cNvSpPr>
          <p:nvPr/>
        </p:nvSpPr>
        <p:spPr>
          <a:xfrm>
            <a:off x="9753600" y="47244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49" name="measure-4-value-3">
            <a:extLst>
              <a:ext uri="{FF2B5EF4-FFF2-40B4-BE49-F238E27FC236}">
                <a16:creationId xmlns:a16="http://schemas.microsoft.com/office/drawing/2014/main" id="{4981AAAE-1704-46BD-B22C-FE5495DBC925}"/>
              </a:ext>
            </a:extLst>
          </p:cNvPr>
          <p:cNvSpPr>
            <a:spLocks noGrp="1"/>
          </p:cNvSpPr>
          <p:nvPr/>
        </p:nvSpPr>
        <p:spPr>
          <a:xfrm>
            <a:off x="10610850" y="47244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50" name="measure-4-value-4">
            <a:extLst>
              <a:ext uri="{FF2B5EF4-FFF2-40B4-BE49-F238E27FC236}">
                <a16:creationId xmlns:a16="http://schemas.microsoft.com/office/drawing/2014/main" id="{65A32B44-B703-4B8C-AC5A-D76696AD8CAE}"/>
              </a:ext>
            </a:extLst>
          </p:cNvPr>
          <p:cNvSpPr>
            <a:spLocks noGrp="1"/>
          </p:cNvSpPr>
          <p:nvPr/>
        </p:nvSpPr>
        <p:spPr>
          <a:xfrm>
            <a:off x="6705600" y="47244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240</a:t>
            </a:r>
          </a:p>
        </p:txBody>
      </p:sp>
      <p:sp>
        <p:nvSpPr>
          <p:cNvPr id="51" name="row-rule-5">
            <a:extLst>
              <a:ext uri="{FF2B5EF4-FFF2-40B4-BE49-F238E27FC236}">
                <a16:creationId xmlns:a16="http://schemas.microsoft.com/office/drawing/2014/main" id="{92DA9D4B-C7BB-410B-8FB4-83E03F35E761}"/>
              </a:ext>
            </a:extLst>
          </p:cNvPr>
          <p:cNvSpPr>
            <a:spLocks noGrp="1"/>
          </p:cNvSpPr>
          <p:nvPr/>
        </p:nvSpPr>
        <p:spPr>
          <a:xfrm>
            <a:off x="609600" y="5838825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2" name="measure-5">
            <a:extLst>
              <a:ext uri="{FF2B5EF4-FFF2-40B4-BE49-F238E27FC236}">
                <a16:creationId xmlns:a16="http://schemas.microsoft.com/office/drawing/2014/main" id="{3BC99134-52C5-4D8C-9D4D-7B39C9A3A8A1}"/>
              </a:ext>
            </a:extLst>
          </p:cNvPr>
          <p:cNvSpPr>
            <a:spLocks noGrp="1"/>
          </p:cNvSpPr>
          <p:nvPr/>
        </p:nvSpPr>
        <p:spPr>
          <a:xfrm>
            <a:off x="609600" y="5305425"/>
            <a:ext cx="58864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125" b="1" i="0">
                <a:solidFill>
                  <a:srgbClr val="172033"/>
                </a:solidFill>
              </a:defRPr>
            </a:pPr>
            <a:r>
              <a:rPr sz="1200" b="1" i="0">
                <a:solidFill>
                  <a:srgbClr val="172033"/>
                </a:solidFill>
              </a:rPr>
              <a:t>Αύξηση φόρου χρηματιστηριακών συναλλαγών</a:t>
            </a:r>
          </a:p>
        </p:txBody>
      </p:sp>
      <p:sp>
        <p:nvSpPr>
          <p:cNvPr id="53" name="measure-5-value-0">
            <a:extLst>
              <a:ext uri="{FF2B5EF4-FFF2-40B4-BE49-F238E27FC236}">
                <a16:creationId xmlns:a16="http://schemas.microsoft.com/office/drawing/2014/main" id="{2B3910F5-CA57-4F32-A686-D69E12120DEB}"/>
              </a:ext>
            </a:extLst>
          </p:cNvPr>
          <p:cNvSpPr>
            <a:spLocks noGrp="1"/>
          </p:cNvSpPr>
          <p:nvPr/>
        </p:nvSpPr>
        <p:spPr>
          <a:xfrm>
            <a:off x="8039100" y="53435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 i="0">
                <a:solidFill>
                  <a:srgbClr val="2F7667"/>
                </a:solidFill>
              </a:defRPr>
            </a:pPr>
            <a:r>
              <a:rPr sz="1200" b="1" i="0">
                <a:solidFill>
                  <a:srgbClr val="2F7667"/>
                </a:solidFill>
              </a:rPr>
              <a:t>30</a:t>
            </a:r>
          </a:p>
        </p:txBody>
      </p:sp>
      <p:sp>
        <p:nvSpPr>
          <p:cNvPr id="54" name="measure-5-value-1">
            <a:extLst>
              <a:ext uri="{FF2B5EF4-FFF2-40B4-BE49-F238E27FC236}">
                <a16:creationId xmlns:a16="http://schemas.microsoft.com/office/drawing/2014/main" id="{55A09A11-0B52-4E1E-8372-BC2407A4B0CB}"/>
              </a:ext>
            </a:extLst>
          </p:cNvPr>
          <p:cNvSpPr>
            <a:spLocks noGrp="1"/>
          </p:cNvSpPr>
          <p:nvPr/>
        </p:nvSpPr>
        <p:spPr>
          <a:xfrm>
            <a:off x="8896350" y="53435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55" name="measure-5-value-2">
            <a:extLst>
              <a:ext uri="{FF2B5EF4-FFF2-40B4-BE49-F238E27FC236}">
                <a16:creationId xmlns:a16="http://schemas.microsoft.com/office/drawing/2014/main" id="{F793F68D-FDFA-44FC-B9E2-08D37E63BD5C}"/>
              </a:ext>
            </a:extLst>
          </p:cNvPr>
          <p:cNvSpPr>
            <a:spLocks noGrp="1"/>
          </p:cNvSpPr>
          <p:nvPr/>
        </p:nvSpPr>
        <p:spPr>
          <a:xfrm>
            <a:off x="9753600" y="53435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56" name="measure-5-value-3">
            <a:extLst>
              <a:ext uri="{FF2B5EF4-FFF2-40B4-BE49-F238E27FC236}">
                <a16:creationId xmlns:a16="http://schemas.microsoft.com/office/drawing/2014/main" id="{B7BEE18E-52AF-4D86-8459-216884DE4FB5}"/>
              </a:ext>
            </a:extLst>
          </p:cNvPr>
          <p:cNvSpPr>
            <a:spLocks noGrp="1"/>
          </p:cNvSpPr>
          <p:nvPr/>
        </p:nvSpPr>
        <p:spPr>
          <a:xfrm>
            <a:off x="10610850" y="53435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0" i="0">
                <a:solidFill>
                  <a:srgbClr val="5E6978"/>
                </a:solidFill>
              </a:defRPr>
            </a:pPr>
            <a:r>
              <a:rPr sz="1200" b="0" i="0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57" name="measure-5-value-4">
            <a:extLst>
              <a:ext uri="{FF2B5EF4-FFF2-40B4-BE49-F238E27FC236}">
                <a16:creationId xmlns:a16="http://schemas.microsoft.com/office/drawing/2014/main" id="{F7927F24-1979-4133-834C-AA9B8306D76F}"/>
              </a:ext>
            </a:extLst>
          </p:cNvPr>
          <p:cNvSpPr>
            <a:spLocks noGrp="1"/>
          </p:cNvSpPr>
          <p:nvPr/>
        </p:nvSpPr>
        <p:spPr>
          <a:xfrm>
            <a:off x="6705600" y="534352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 i="0">
                <a:solidFill>
                  <a:srgbClr val="12243E"/>
                </a:solidFill>
              </a:defRPr>
            </a:pPr>
            <a:r>
              <a:rPr sz="1350" b="1" i="0">
                <a:solidFill>
                  <a:srgbClr val="12243E"/>
                </a:solidFill>
              </a:rPr>
              <a:t>30</a:t>
            </a:r>
          </a:p>
        </p:txBody>
      </p:sp>
      <p:sp>
        <p:nvSpPr>
          <p:cNvPr id="59" name="section-total-bg-6-0">
            <a:extLst>
              <a:ext uri="{FF2B5EF4-FFF2-40B4-BE49-F238E27FC236}">
                <a16:creationId xmlns:a16="http://schemas.microsoft.com/office/drawing/2014/main" id="{994FCF76-5556-49E9-B065-58905BADC586}"/>
              </a:ext>
            </a:extLst>
          </p:cNvPr>
          <p:cNvSpPr>
            <a:spLocks noGrp="1"/>
          </p:cNvSpPr>
          <p:nvPr/>
        </p:nvSpPr>
        <p:spPr>
          <a:xfrm>
            <a:off x="6096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0" name="section-total-bg-6-1">
            <a:extLst>
              <a:ext uri="{FF2B5EF4-FFF2-40B4-BE49-F238E27FC236}">
                <a16:creationId xmlns:a16="http://schemas.microsoft.com/office/drawing/2014/main" id="{75A0E979-63F7-4F41-B30F-F14556A7573B}"/>
              </a:ext>
            </a:extLst>
          </p:cNvPr>
          <p:cNvSpPr>
            <a:spLocks noGrp="1"/>
          </p:cNvSpPr>
          <p:nvPr/>
        </p:nvSpPr>
        <p:spPr>
          <a:xfrm>
            <a:off x="33528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1" name="section-total-bg-6-2">
            <a:extLst>
              <a:ext uri="{FF2B5EF4-FFF2-40B4-BE49-F238E27FC236}">
                <a16:creationId xmlns:a16="http://schemas.microsoft.com/office/drawing/2014/main" id="{77DE48D2-4131-4FBA-80F8-3308CE75CB23}"/>
              </a:ext>
            </a:extLst>
          </p:cNvPr>
          <p:cNvSpPr>
            <a:spLocks noGrp="1"/>
          </p:cNvSpPr>
          <p:nvPr/>
        </p:nvSpPr>
        <p:spPr>
          <a:xfrm>
            <a:off x="60960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2" name="section-total-bg-6-3">
            <a:extLst>
              <a:ext uri="{FF2B5EF4-FFF2-40B4-BE49-F238E27FC236}">
                <a16:creationId xmlns:a16="http://schemas.microsoft.com/office/drawing/2014/main" id="{2AC3638A-37C4-47BF-AC7C-B26F528C5F91}"/>
              </a:ext>
            </a:extLst>
          </p:cNvPr>
          <p:cNvSpPr>
            <a:spLocks noGrp="1"/>
          </p:cNvSpPr>
          <p:nvPr/>
        </p:nvSpPr>
        <p:spPr>
          <a:xfrm>
            <a:off x="8839200" y="5848350"/>
            <a:ext cx="2743200" cy="371475"/>
          </a:xfrm>
          <a:prstGeom prst="rect">
            <a:avLst/>
          </a:prstGeom>
          <a:solidFill>
            <a:srgbClr val="F4EF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3" name="section-total-label-6">
            <a:extLst>
              <a:ext uri="{FF2B5EF4-FFF2-40B4-BE49-F238E27FC236}">
                <a16:creationId xmlns:a16="http://schemas.microsoft.com/office/drawing/2014/main" id="{A0A04EAF-EDE3-422F-962A-254FCE5014C6}"/>
              </a:ext>
            </a:extLst>
          </p:cNvPr>
          <p:cNvSpPr>
            <a:spLocks noGrp="1"/>
          </p:cNvSpPr>
          <p:nvPr/>
        </p:nvSpPr>
        <p:spPr>
          <a:xfrm>
            <a:off x="609600" y="5915025"/>
            <a:ext cx="5886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00" b="1">
                <a:solidFill>
                  <a:srgbClr val="12243E"/>
                </a:solidFill>
              </a:defRPr>
            </a:pPr>
            <a:r>
              <a:rPr sz="1200" b="1">
                <a:solidFill>
                  <a:srgbClr val="12243E"/>
                </a:solidFill>
              </a:rPr>
              <a:t>Σύνολο ενότητας</a:t>
            </a:r>
          </a:p>
        </p:txBody>
      </p:sp>
      <p:sp>
        <p:nvSpPr>
          <p:cNvPr id="64" name="section-total-value-6-0">
            <a:extLst>
              <a:ext uri="{FF2B5EF4-FFF2-40B4-BE49-F238E27FC236}">
                <a16:creationId xmlns:a16="http://schemas.microsoft.com/office/drawing/2014/main" id="{A7959B36-987C-4528-9668-0EBAB1CABE26}"/>
              </a:ext>
            </a:extLst>
          </p:cNvPr>
          <p:cNvSpPr>
            <a:spLocks noGrp="1"/>
          </p:cNvSpPr>
          <p:nvPr/>
        </p:nvSpPr>
        <p:spPr>
          <a:xfrm>
            <a:off x="803910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2F7667"/>
                </a:solidFill>
              </a:defRPr>
            </a:pPr>
            <a:r>
              <a:rPr sz="1200" b="1">
                <a:solidFill>
                  <a:srgbClr val="2F7667"/>
                </a:solidFill>
              </a:rPr>
              <a:t>670</a:t>
            </a:r>
          </a:p>
        </p:txBody>
      </p:sp>
      <p:sp>
        <p:nvSpPr>
          <p:cNvPr id="65" name="section-total-value-6-1">
            <a:extLst>
              <a:ext uri="{FF2B5EF4-FFF2-40B4-BE49-F238E27FC236}">
                <a16:creationId xmlns:a16="http://schemas.microsoft.com/office/drawing/2014/main" id="{CF76DF7F-D7EF-45CF-A9E3-E496B54F198A}"/>
              </a:ext>
            </a:extLst>
          </p:cNvPr>
          <p:cNvSpPr>
            <a:spLocks noGrp="1"/>
          </p:cNvSpPr>
          <p:nvPr/>
        </p:nvSpPr>
        <p:spPr>
          <a:xfrm>
            <a:off x="889635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2F7667"/>
                </a:solidFill>
              </a:defRPr>
            </a:pPr>
            <a:r>
              <a:rPr sz="1200" b="1">
                <a:solidFill>
                  <a:srgbClr val="2F7667"/>
                </a:solidFill>
              </a:rPr>
              <a:t>450</a:t>
            </a:r>
          </a:p>
        </p:txBody>
      </p:sp>
      <p:sp>
        <p:nvSpPr>
          <p:cNvPr id="66" name="section-total-value-6-2">
            <a:extLst>
              <a:ext uri="{FF2B5EF4-FFF2-40B4-BE49-F238E27FC236}">
                <a16:creationId xmlns:a16="http://schemas.microsoft.com/office/drawing/2014/main" id="{FD0D3F4E-7894-4D43-B4DF-4CB390E9BF86}"/>
              </a:ext>
            </a:extLst>
          </p:cNvPr>
          <p:cNvSpPr>
            <a:spLocks noGrp="1"/>
          </p:cNvSpPr>
          <p:nvPr/>
        </p:nvSpPr>
        <p:spPr>
          <a:xfrm>
            <a:off x="975360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5E6978"/>
                </a:solidFill>
              </a:defRPr>
            </a:pPr>
            <a:r>
              <a:rPr sz="1200" b="1">
                <a:solidFill>
                  <a:srgbClr val="5E6978"/>
                </a:solidFill>
              </a:rPr>
              <a:t>—</a:t>
            </a:r>
          </a:p>
        </p:txBody>
      </p:sp>
      <p:sp>
        <p:nvSpPr>
          <p:cNvPr id="67" name="section-total-value-6-3">
            <a:extLst>
              <a:ext uri="{FF2B5EF4-FFF2-40B4-BE49-F238E27FC236}">
                <a16:creationId xmlns:a16="http://schemas.microsoft.com/office/drawing/2014/main" id="{598562D4-74C3-4B6F-9151-FEBA9C1202FC}"/>
              </a:ext>
            </a:extLst>
          </p:cNvPr>
          <p:cNvSpPr>
            <a:spLocks noGrp="1"/>
          </p:cNvSpPr>
          <p:nvPr/>
        </p:nvSpPr>
        <p:spPr>
          <a:xfrm>
            <a:off x="10610850" y="5915025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200" b="1">
                <a:solidFill>
                  <a:srgbClr val="2F7667"/>
                </a:solidFill>
              </a:defRPr>
            </a:pPr>
            <a:r>
              <a:rPr sz="1200" b="1">
                <a:solidFill>
                  <a:srgbClr val="2F7667"/>
                </a:solidFill>
              </a:rPr>
              <a:t>900</a:t>
            </a:r>
          </a:p>
        </p:txBody>
      </p:sp>
      <p:sp>
        <p:nvSpPr>
          <p:cNvPr id="68" name="section-total-value-6-4">
            <a:extLst>
              <a:ext uri="{FF2B5EF4-FFF2-40B4-BE49-F238E27FC236}">
                <a16:creationId xmlns:a16="http://schemas.microsoft.com/office/drawing/2014/main" id="{D00B6D69-8000-4632-8317-DB2765E0C696}"/>
              </a:ext>
            </a:extLst>
          </p:cNvPr>
          <p:cNvSpPr>
            <a:spLocks noGrp="1"/>
          </p:cNvSpPr>
          <p:nvPr/>
        </p:nvSpPr>
        <p:spPr>
          <a:xfrm>
            <a:off x="6705600" y="591502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buNone/>
              <a:defRPr sz="1350" b="1">
                <a:solidFill>
                  <a:srgbClr val="12243E"/>
                </a:solidFill>
              </a:defRPr>
            </a:pPr>
            <a:r>
              <a:rPr sz="1350" b="1">
                <a:solidFill>
                  <a:srgbClr val="12243E"/>
                </a:solidFill>
              </a:rPr>
              <a:t>2.020</a:t>
            </a:r>
          </a:p>
        </p:txBody>
      </p:sp>
      <p:sp>
        <p:nvSpPr>
          <p:cNvPr id="69" name="section-total-bottom-rule-6">
            <a:extLst>
              <a:ext uri="{FF2B5EF4-FFF2-40B4-BE49-F238E27FC236}">
                <a16:creationId xmlns:a16="http://schemas.microsoft.com/office/drawing/2014/main" id="{CA1F5676-8851-4DD4-B1AF-B15C6A917BC5}"/>
              </a:ext>
            </a:extLst>
          </p:cNvPr>
          <p:cNvSpPr>
            <a:spLocks noGrp="1"/>
          </p:cNvSpPr>
          <p:nvPr/>
        </p:nvSpPr>
        <p:spPr>
          <a:xfrm>
            <a:off x="609600" y="6210300"/>
            <a:ext cx="10972800" cy="9525"/>
          </a:xfrm>
          <a:prstGeom prst="rect">
            <a:avLst/>
          </a:prstGeom>
          <a:solidFill>
            <a:srgbClr val="D7DCE4"/>
          </a:solidFill>
          <a:ln w="0">
            <a:noFill/>
            <a:prstDash val="soli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977363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5098</Words>
  <Application>Microsoft Office PowerPoint</Application>
  <DocSecurity>0</DocSecurity>
  <PresentationFormat>Ευρεία οθόνη</PresentationFormat>
  <Paragraphs>752</Paragraphs>
  <Slides>25</Slides>
  <Notes>25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7" baseType="lpstr">
      <vt:lpstr>Calibri</vt:lpstr>
      <vt:lpstr>ChatGPT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Φραγκίσκος Κουτεντάκης</cp:lastModifiedBy>
  <cp:revision>12</cp:revision>
  <dcterms:created xsi:type="dcterms:W3CDTF">2026-09-02T02:22:58Z</dcterms:created>
  <dcterms:modified xsi:type="dcterms:W3CDTF">2026-09-02T15:48:51Z</dcterms:modified>
</cp:coreProperties>
</file>